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21" r:id="rId1"/>
  </p:sldMasterIdLst>
  <p:notesMasterIdLst>
    <p:notesMasterId r:id="rId91"/>
  </p:notesMasterIdLst>
  <p:handoutMasterIdLst>
    <p:handoutMasterId r:id="rId92"/>
  </p:handoutMasterIdLst>
  <p:sldIdLst>
    <p:sldId id="256" r:id="rId2"/>
    <p:sldId id="356" r:id="rId3"/>
    <p:sldId id="413" r:id="rId4"/>
    <p:sldId id="403" r:id="rId5"/>
    <p:sldId id="404" r:id="rId6"/>
    <p:sldId id="414" r:id="rId7"/>
    <p:sldId id="405" r:id="rId8"/>
    <p:sldId id="406" r:id="rId9"/>
    <p:sldId id="407" r:id="rId10"/>
    <p:sldId id="408" r:id="rId11"/>
    <p:sldId id="409" r:id="rId12"/>
    <p:sldId id="410" r:id="rId13"/>
    <p:sldId id="411" r:id="rId14"/>
    <p:sldId id="317" r:id="rId15"/>
    <p:sldId id="318" r:id="rId16"/>
    <p:sldId id="319" r:id="rId17"/>
    <p:sldId id="342" r:id="rId18"/>
    <p:sldId id="344" r:id="rId19"/>
    <p:sldId id="415" r:id="rId20"/>
    <p:sldId id="416" r:id="rId21"/>
    <p:sldId id="417" r:id="rId22"/>
    <p:sldId id="320" r:id="rId23"/>
    <p:sldId id="321" r:id="rId24"/>
    <p:sldId id="346" r:id="rId25"/>
    <p:sldId id="322" r:id="rId26"/>
    <p:sldId id="323" r:id="rId27"/>
    <p:sldId id="361" r:id="rId28"/>
    <p:sldId id="362" r:id="rId29"/>
    <p:sldId id="402" r:id="rId30"/>
    <p:sldId id="364" r:id="rId31"/>
    <p:sldId id="327" r:id="rId32"/>
    <p:sldId id="372" r:id="rId33"/>
    <p:sldId id="373" r:id="rId34"/>
    <p:sldId id="374" r:id="rId35"/>
    <p:sldId id="375" r:id="rId36"/>
    <p:sldId id="376" r:id="rId37"/>
    <p:sldId id="377" r:id="rId38"/>
    <p:sldId id="378" r:id="rId39"/>
    <p:sldId id="379" r:id="rId40"/>
    <p:sldId id="380" r:id="rId41"/>
    <p:sldId id="381" r:id="rId42"/>
    <p:sldId id="382" r:id="rId43"/>
    <p:sldId id="383" r:id="rId44"/>
    <p:sldId id="384" r:id="rId45"/>
    <p:sldId id="328" r:id="rId46"/>
    <p:sldId id="349" r:id="rId47"/>
    <p:sldId id="329" r:id="rId48"/>
    <p:sldId id="330" r:id="rId49"/>
    <p:sldId id="331" r:id="rId50"/>
    <p:sldId id="332" r:id="rId51"/>
    <p:sldId id="333" r:id="rId52"/>
    <p:sldId id="334" r:id="rId53"/>
    <p:sldId id="335" r:id="rId54"/>
    <p:sldId id="365" r:id="rId55"/>
    <p:sldId id="336" r:id="rId56"/>
    <p:sldId id="350" r:id="rId57"/>
    <p:sldId id="351" r:id="rId58"/>
    <p:sldId id="352" r:id="rId59"/>
    <p:sldId id="353" r:id="rId60"/>
    <p:sldId id="354" r:id="rId61"/>
    <p:sldId id="355" r:id="rId62"/>
    <p:sldId id="366" r:id="rId63"/>
    <p:sldId id="367" r:id="rId64"/>
    <p:sldId id="337" r:id="rId65"/>
    <p:sldId id="338" r:id="rId66"/>
    <p:sldId id="339" r:id="rId67"/>
    <p:sldId id="340" r:id="rId68"/>
    <p:sldId id="341" r:id="rId69"/>
    <p:sldId id="371" r:id="rId70"/>
    <p:sldId id="368" r:id="rId71"/>
    <p:sldId id="369" r:id="rId72"/>
    <p:sldId id="370" r:id="rId73"/>
    <p:sldId id="401" r:id="rId74"/>
    <p:sldId id="385" r:id="rId75"/>
    <p:sldId id="386" r:id="rId76"/>
    <p:sldId id="387" r:id="rId77"/>
    <p:sldId id="388" r:id="rId78"/>
    <p:sldId id="389" r:id="rId79"/>
    <p:sldId id="390" r:id="rId80"/>
    <p:sldId id="391" r:id="rId81"/>
    <p:sldId id="392" r:id="rId82"/>
    <p:sldId id="393" r:id="rId83"/>
    <p:sldId id="394" r:id="rId84"/>
    <p:sldId id="395" r:id="rId85"/>
    <p:sldId id="396" r:id="rId86"/>
    <p:sldId id="397" r:id="rId87"/>
    <p:sldId id="398" r:id="rId88"/>
    <p:sldId id="400" r:id="rId89"/>
    <p:sldId id="399" r:id="rId90"/>
  </p:sldIdLst>
  <p:sldSz cx="9144000" cy="6858000" type="screen4x3"/>
  <p:notesSz cx="6858000" cy="9144000"/>
  <p:embeddedFontLst>
    <p:embeddedFont>
      <p:font typeface="Tahoma" panose="020B0604030504040204" pitchFamily="34" charset="0"/>
      <p:regular r:id="rId93"/>
      <p:bold r:id="rId94"/>
    </p:embeddedFont>
    <p:embeddedFont>
      <p:font typeface="Calibri" panose="020F0502020204030204" pitchFamily="34" charset="0"/>
      <p:regular r:id="rId95"/>
      <p:bold r:id="rId96"/>
      <p:italic r:id="rId97"/>
      <p:boldItalic r:id="rId98"/>
    </p:embeddedFont>
  </p:embeddedFontLst>
  <p:custDataLst>
    <p:tags r:id="rId99"/>
  </p:custDataLst>
  <p:defaultTextStyle>
    <a:defPPr>
      <a:defRPr lang="de-DE"/>
    </a:defPPr>
    <a:lvl1pPr algn="ctr" rtl="0" fontAlgn="base">
      <a:spcBef>
        <a:spcPct val="0"/>
      </a:spcBef>
      <a:spcAft>
        <a:spcPct val="0"/>
      </a:spcAft>
      <a:defRPr sz="2000" kern="1200">
        <a:solidFill>
          <a:schemeClr val="tx1"/>
        </a:solidFill>
        <a:latin typeface="Arial" charset="0"/>
        <a:ea typeface="+mn-ea"/>
        <a:cs typeface="Arial" charset="0"/>
      </a:defRPr>
    </a:lvl1pPr>
    <a:lvl2pPr marL="457200" algn="ctr" rtl="0" fontAlgn="base">
      <a:spcBef>
        <a:spcPct val="0"/>
      </a:spcBef>
      <a:spcAft>
        <a:spcPct val="0"/>
      </a:spcAft>
      <a:defRPr sz="2000" kern="1200">
        <a:solidFill>
          <a:schemeClr val="tx1"/>
        </a:solidFill>
        <a:latin typeface="Arial" charset="0"/>
        <a:ea typeface="+mn-ea"/>
        <a:cs typeface="Arial" charset="0"/>
      </a:defRPr>
    </a:lvl2pPr>
    <a:lvl3pPr marL="914400" algn="ctr" rtl="0" fontAlgn="base">
      <a:spcBef>
        <a:spcPct val="0"/>
      </a:spcBef>
      <a:spcAft>
        <a:spcPct val="0"/>
      </a:spcAft>
      <a:defRPr sz="2000" kern="1200">
        <a:solidFill>
          <a:schemeClr val="tx1"/>
        </a:solidFill>
        <a:latin typeface="Arial" charset="0"/>
        <a:ea typeface="+mn-ea"/>
        <a:cs typeface="Arial" charset="0"/>
      </a:defRPr>
    </a:lvl3pPr>
    <a:lvl4pPr marL="1371600" algn="ctr" rtl="0" fontAlgn="base">
      <a:spcBef>
        <a:spcPct val="0"/>
      </a:spcBef>
      <a:spcAft>
        <a:spcPct val="0"/>
      </a:spcAft>
      <a:defRPr sz="2000" kern="1200">
        <a:solidFill>
          <a:schemeClr val="tx1"/>
        </a:solidFill>
        <a:latin typeface="Arial" charset="0"/>
        <a:ea typeface="+mn-ea"/>
        <a:cs typeface="Arial" charset="0"/>
      </a:defRPr>
    </a:lvl4pPr>
    <a:lvl5pPr marL="1828800" algn="ctr"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CC"/>
    <a:srgbClr val="D2D2FF"/>
    <a:srgbClr val="EAEAEA"/>
    <a:srgbClr val="DDDDDD"/>
    <a:srgbClr val="DCDCDC"/>
    <a:srgbClr val="292929"/>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56" autoAdjust="0"/>
    <p:restoredTop sz="86902" autoAdjust="0"/>
  </p:normalViewPr>
  <p:slideViewPr>
    <p:cSldViewPr>
      <p:cViewPr varScale="1">
        <p:scale>
          <a:sx n="94" d="100"/>
          <a:sy n="94" d="100"/>
        </p:scale>
        <p:origin x="-989" y="-7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tags" Target="tags/tag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26.xml"/><Relationship Id="rId3" Type="http://schemas.openxmlformats.org/officeDocument/2006/relationships/slide" Target="slides/slide17.xml"/><Relationship Id="rId7" Type="http://schemas.openxmlformats.org/officeDocument/2006/relationships/slide" Target="slides/slide24.xml"/><Relationship Id="rId2" Type="http://schemas.openxmlformats.org/officeDocument/2006/relationships/slide" Target="slides/slide16.xml"/><Relationship Id="rId1" Type="http://schemas.openxmlformats.org/officeDocument/2006/relationships/slide" Target="slides/slide15.xml"/><Relationship Id="rId6" Type="http://schemas.openxmlformats.org/officeDocument/2006/relationships/slide" Target="slides/slide22.xml"/><Relationship Id="rId5" Type="http://schemas.openxmlformats.org/officeDocument/2006/relationships/slide" Target="slides/slide21.xml"/><Relationship Id="rId10" Type="http://schemas.openxmlformats.org/officeDocument/2006/relationships/slide" Target="slides/slide52.xml"/><Relationship Id="rId4" Type="http://schemas.openxmlformats.org/officeDocument/2006/relationships/slide" Target="slides/slide20.xml"/><Relationship Id="rId9" Type="http://schemas.openxmlformats.org/officeDocument/2006/relationships/slide" Target="slides/slide4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12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12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12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B839895-09F4-40D6-AF22-260BCF7697BE}" type="slidenum">
              <a:rPr lang="en-US"/>
              <a:pPr/>
              <a:t>‹#›</a:t>
            </a:fld>
            <a:endParaRPr lang="en-US"/>
          </a:p>
        </p:txBody>
      </p:sp>
    </p:spTree>
    <p:extLst>
      <p:ext uri="{BB962C8B-B14F-4D97-AF65-F5344CB8AC3E}">
        <p14:creationId xmlns:p14="http://schemas.microsoft.com/office/powerpoint/2010/main" val="75520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9DC177-2E89-4A92-9F67-695D63C94299}" type="slidenum">
              <a:rPr lang="en-US"/>
              <a:pPr/>
              <a:t>‹#›</a:t>
            </a:fld>
            <a:endParaRPr lang="en-US"/>
          </a:p>
        </p:txBody>
      </p:sp>
    </p:spTree>
    <p:extLst>
      <p:ext uri="{BB962C8B-B14F-4D97-AF65-F5344CB8AC3E}">
        <p14:creationId xmlns:p14="http://schemas.microsoft.com/office/powerpoint/2010/main" val="292915562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3A5B25-7114-432D-BDC2-9B3A75D84AD3}" type="slidenum">
              <a:rPr lang="en-US"/>
              <a:pPr/>
              <a:t>2</a:t>
            </a:fld>
            <a:endParaRPr lang="en-US"/>
          </a:p>
        </p:txBody>
      </p:sp>
      <p:sp>
        <p:nvSpPr>
          <p:cNvPr id="1309698" name="Rectangle 2"/>
          <p:cNvSpPr>
            <a:spLocks noGrp="1" noRot="1" noChangeAspect="1" noChangeArrowheads="1" noTextEdit="1"/>
          </p:cNvSpPr>
          <p:nvPr>
            <p:ph type="sldImg"/>
          </p:nvPr>
        </p:nvSpPr>
        <p:spPr>
          <a:ln/>
        </p:spPr>
      </p:sp>
      <p:sp>
        <p:nvSpPr>
          <p:cNvPr id="1309699"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come to our first app. Tracking CP.</a:t>
            </a:r>
            <a:endParaRPr lang="en-US" dirty="0"/>
          </a:p>
        </p:txBody>
      </p:sp>
      <p:sp>
        <p:nvSpPr>
          <p:cNvPr id="4" name="Slide Number Placeholder 3"/>
          <p:cNvSpPr>
            <a:spLocks noGrp="1"/>
          </p:cNvSpPr>
          <p:nvPr>
            <p:ph type="sldNum" sz="quarter" idx="10"/>
          </p:nvPr>
        </p:nvSpPr>
        <p:spPr/>
        <p:txBody>
          <a:bodyPr/>
          <a:lstStyle/>
          <a:p>
            <a:fld id="{9013C811-1CC1-4343-9240-2FA43325B905}" type="slidenum">
              <a:rPr lang="en-US" smtClean="0"/>
              <a:t>36</a:t>
            </a:fld>
            <a:endParaRPr lang="en-US"/>
          </a:p>
        </p:txBody>
      </p:sp>
    </p:spTree>
    <p:extLst>
      <p:ext uri="{BB962C8B-B14F-4D97-AF65-F5344CB8AC3E}">
        <p14:creationId xmlns:p14="http://schemas.microsoft.com/office/powerpoint/2010/main" val="2463572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original idea for FFF for tracking CP</a:t>
            </a:r>
            <a:r>
              <a:rPr lang="en-US" baseline="0" dirty="0" smtClean="0"/>
              <a:t> is based on the following idea:</a:t>
            </a:r>
          </a:p>
          <a:p>
            <a:endParaRPr lang="en-US" baseline="0" dirty="0" smtClean="0"/>
          </a:p>
          <a:p>
            <a:r>
              <a:rPr lang="en-US" i="1" baseline="0" dirty="0" smtClean="0"/>
              <a:t>[read it]</a:t>
            </a:r>
            <a:endParaRPr lang="en-US" i="0" baseline="0" dirty="0" smtClean="0"/>
          </a:p>
          <a:p>
            <a:endParaRPr lang="en-US" i="0" baseline="0" dirty="0" smtClean="0"/>
          </a:p>
          <a:p>
            <a:r>
              <a:rPr lang="en-US" i="0" baseline="0" dirty="0" smtClean="0"/>
              <a:t>So, we have a certain vector at some point in space-time in our original </a:t>
            </a:r>
            <a:r>
              <a:rPr lang="en-US" i="0" baseline="0" dirty="0" err="1" smtClean="0"/>
              <a:t>vf</a:t>
            </a:r>
            <a:r>
              <a:rPr lang="en-US" i="0" baseline="0" dirty="0" smtClean="0"/>
              <a:t>.</a:t>
            </a:r>
          </a:p>
          <a:p>
            <a:r>
              <a:rPr lang="en-US" i="0" baseline="0" dirty="0" smtClean="0"/>
              <a:t>The FFF gives us a tangent curve through space-time</a:t>
            </a:r>
          </a:p>
          <a:p>
            <a:r>
              <a:rPr lang="en-US" i="0" baseline="0" dirty="0" smtClean="0"/>
              <a:t>with the property that every point on this curve</a:t>
            </a:r>
          </a:p>
          <a:p>
            <a:endParaRPr lang="en-US" i="0" baseline="0" dirty="0" smtClean="0"/>
          </a:p>
          <a:p>
            <a:r>
              <a:rPr lang="en-US" i="0" baseline="0" dirty="0" smtClean="0"/>
              <a:t>has the same vector as the first one. Because the FFF preserves magnitude and direction.</a:t>
            </a:r>
            <a:endParaRPr lang="en-US" i="1" dirty="0"/>
          </a:p>
        </p:txBody>
      </p:sp>
      <p:sp>
        <p:nvSpPr>
          <p:cNvPr id="4" name="Slide Number Placeholder 3"/>
          <p:cNvSpPr>
            <a:spLocks noGrp="1"/>
          </p:cNvSpPr>
          <p:nvPr>
            <p:ph type="sldNum" sz="quarter" idx="10"/>
          </p:nvPr>
        </p:nvSpPr>
        <p:spPr/>
        <p:txBody>
          <a:bodyPr/>
          <a:lstStyle/>
          <a:p>
            <a:fld id="{9013C811-1CC1-4343-9240-2FA43325B905}" type="slidenum">
              <a:rPr lang="en-US" smtClean="0"/>
              <a:t>37</a:t>
            </a:fld>
            <a:endParaRPr lang="en-US"/>
          </a:p>
        </p:txBody>
      </p:sp>
    </p:spTree>
    <p:extLst>
      <p:ext uri="{BB962C8B-B14F-4D97-AF65-F5344CB8AC3E}">
        <p14:creationId xmlns:p14="http://schemas.microsoft.com/office/powerpoint/2010/main" val="780514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Mathematically, we can express this by looking at the first derivative of the original VF.</a:t>
            </a:r>
          </a:p>
          <a:p>
            <a:endParaRPr lang="en-US" dirty="0" smtClean="0"/>
          </a:p>
          <a:p>
            <a:r>
              <a:rPr lang="en-US" dirty="0" smtClean="0"/>
              <a:t>Namely, the gradient vectors of the components. They are perpendicular</a:t>
            </a:r>
            <a:r>
              <a:rPr lang="en-US" baseline="0" dirty="0" smtClean="0"/>
              <a:t> to the respective </a:t>
            </a:r>
            <a:r>
              <a:rPr lang="en-US" baseline="0" dirty="0" err="1" smtClean="0"/>
              <a:t>isosurface</a:t>
            </a:r>
            <a:r>
              <a:rPr lang="en-US" baseline="0" dirty="0" smtClean="0"/>
              <a:t> of each component.</a:t>
            </a:r>
          </a:p>
          <a:p>
            <a:endParaRPr lang="en-US" baseline="0" dirty="0" smtClean="0"/>
          </a:p>
          <a:p>
            <a:r>
              <a:rPr lang="en-US" baseline="0" dirty="0" smtClean="0"/>
              <a:t>The intersection of these </a:t>
            </a:r>
            <a:r>
              <a:rPr lang="en-US" baseline="0" dirty="0" err="1" smtClean="0"/>
              <a:t>isosurfaces</a:t>
            </a:r>
            <a:r>
              <a:rPr lang="en-US" baseline="0" dirty="0" smtClean="0"/>
              <a:t> gives us the direction into which both components do not change, or in other words, into which our </a:t>
            </a:r>
            <a:r>
              <a:rPr lang="en-US" baseline="0" dirty="0" err="1" smtClean="0"/>
              <a:t>vf</a:t>
            </a:r>
            <a:r>
              <a:rPr lang="en-US" baseline="0" dirty="0" smtClean="0"/>
              <a:t> does not change.</a:t>
            </a:r>
          </a:p>
          <a:p>
            <a:endParaRPr lang="en-US" baseline="0" dirty="0" smtClean="0"/>
          </a:p>
          <a:p>
            <a:r>
              <a:rPr lang="en-US" baseline="0" dirty="0" smtClean="0"/>
              <a:t>Hence, we find our FFF as the cross-product of these two gradient vectors.</a:t>
            </a:r>
            <a:endParaRPr lang="en-US" dirty="0"/>
          </a:p>
        </p:txBody>
      </p:sp>
      <p:sp>
        <p:nvSpPr>
          <p:cNvPr id="4" name="Slide Number Placeholder 3"/>
          <p:cNvSpPr>
            <a:spLocks noGrp="1"/>
          </p:cNvSpPr>
          <p:nvPr>
            <p:ph type="sldNum" sz="quarter" idx="10"/>
          </p:nvPr>
        </p:nvSpPr>
        <p:spPr/>
        <p:txBody>
          <a:bodyPr/>
          <a:lstStyle/>
          <a:p>
            <a:fld id="{9013C811-1CC1-4343-9240-2FA43325B905}" type="slidenum">
              <a:rPr lang="en-US" smtClean="0"/>
              <a:t>38</a:t>
            </a:fld>
            <a:endParaRPr lang="en-US"/>
          </a:p>
        </p:txBody>
      </p:sp>
    </p:spTree>
    <p:extLst>
      <p:ext uri="{BB962C8B-B14F-4D97-AF65-F5344CB8AC3E}">
        <p14:creationId xmlns:p14="http://schemas.microsoft.com/office/powerpoint/2010/main" val="2866201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makes sense.</a:t>
            </a:r>
            <a:r>
              <a:rPr lang="en-US" baseline="0" dirty="0" smtClean="0"/>
              <a:t> If we start an integration in this field from a critical point,</a:t>
            </a:r>
          </a:p>
          <a:p>
            <a:endParaRPr lang="en-US" baseline="0" dirty="0" smtClean="0"/>
          </a:p>
          <a:p>
            <a:r>
              <a:rPr lang="en-US" baseline="0" dirty="0" smtClean="0"/>
              <a:t>then we preserve magnitude and direction – in other words, we preserve the fact that it is a zero – and we track this critical point through space-time.</a:t>
            </a:r>
          </a:p>
          <a:p>
            <a:endParaRPr lang="en-US" baseline="0" dirty="0" smtClean="0"/>
          </a:p>
          <a:p>
            <a:r>
              <a:rPr lang="en-US" baseline="0" dirty="0" smtClean="0"/>
              <a:t>On the other hand, we also track non-critical points with this FFF.</a:t>
            </a:r>
          </a:p>
          <a:p>
            <a:endParaRPr lang="en-US" baseline="0" dirty="0" smtClean="0"/>
          </a:p>
          <a:p>
            <a:r>
              <a:rPr lang="en-US" baseline="0" dirty="0" smtClean="0"/>
              <a:t>And while the first property is required – we want to track </a:t>
            </a:r>
            <a:r>
              <a:rPr lang="en-US" baseline="0" dirty="0" err="1" smtClean="0"/>
              <a:t>cp</a:t>
            </a:r>
            <a:r>
              <a:rPr lang="en-US" baseline="0" dirty="0" smtClean="0"/>
              <a:t> after all – the second is not necessary. In fact, it will be this part of the FFF that we are going to attack, that we are going to change in order to provide a converging stream line behavior around our feature line.</a:t>
            </a:r>
            <a:endParaRPr lang="en-US" dirty="0"/>
          </a:p>
        </p:txBody>
      </p:sp>
      <p:sp>
        <p:nvSpPr>
          <p:cNvPr id="4" name="Slide Number Placeholder 3"/>
          <p:cNvSpPr>
            <a:spLocks noGrp="1"/>
          </p:cNvSpPr>
          <p:nvPr>
            <p:ph type="sldNum" sz="quarter" idx="10"/>
          </p:nvPr>
        </p:nvSpPr>
        <p:spPr/>
        <p:txBody>
          <a:bodyPr/>
          <a:lstStyle/>
          <a:p>
            <a:fld id="{9013C811-1CC1-4343-9240-2FA43325B905}" type="slidenum">
              <a:rPr lang="en-US" smtClean="0"/>
              <a:t>39</a:t>
            </a:fld>
            <a:endParaRPr lang="en-US"/>
          </a:p>
        </p:txBody>
      </p:sp>
    </p:spTree>
    <p:extLst>
      <p:ext uri="{BB962C8B-B14F-4D97-AF65-F5344CB8AC3E}">
        <p14:creationId xmlns:p14="http://schemas.microsoft.com/office/powerpoint/2010/main" val="1188637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so, we introduce an auxiliary</a:t>
            </a:r>
            <a:r>
              <a:rPr lang="en-US" baseline="0" dirty="0" smtClean="0"/>
              <a:t> field g, with the property that it acts as a sink around the feature line.</a:t>
            </a:r>
          </a:p>
          <a:p>
            <a:r>
              <a:rPr lang="en-US" baseline="0" dirty="0" smtClean="0"/>
              <a:t>It has a second property. </a:t>
            </a:r>
            <a:r>
              <a:rPr lang="en-US" b="1" baseline="0" dirty="0" smtClean="0"/>
              <a:t>At</a:t>
            </a:r>
            <a:r>
              <a:rPr lang="en-US" baseline="0" dirty="0" smtClean="0"/>
              <a:t> the feature line itself, it is zero.</a:t>
            </a:r>
          </a:p>
          <a:p>
            <a:endParaRPr lang="en-US" baseline="0" dirty="0" smtClean="0"/>
          </a:p>
          <a:p>
            <a:r>
              <a:rPr lang="en-US" baseline="0" dirty="0" smtClean="0"/>
              <a:t>Now we combine this with the original FFF</a:t>
            </a:r>
          </a:p>
          <a:p>
            <a:endParaRPr lang="en-US" baseline="0" dirty="0" smtClean="0"/>
          </a:p>
          <a:p>
            <a:r>
              <a:rPr lang="en-US" i="1" baseline="0" dirty="0" smtClean="0"/>
              <a:t>[slow]</a:t>
            </a:r>
            <a:endParaRPr lang="en-US" i="0" baseline="0" dirty="0" smtClean="0"/>
          </a:p>
          <a:p>
            <a:endParaRPr lang="en-US" i="0" baseline="0" dirty="0" smtClean="0"/>
          </a:p>
          <a:p>
            <a:r>
              <a:rPr lang="en-US" i="0" baseline="0" dirty="0" smtClean="0"/>
              <a:t>by adding both vector fields,</a:t>
            </a:r>
          </a:p>
          <a:p>
            <a:r>
              <a:rPr lang="en-US" i="0" baseline="0" dirty="0" smtClean="0"/>
              <a:t>such that we have a converging flow behavior in the proximity of the feature curve,</a:t>
            </a:r>
          </a:p>
          <a:p>
            <a:r>
              <a:rPr lang="en-US" i="0" baseline="0" dirty="0" smtClean="0"/>
              <a:t>and at the curve itself, we are still using the original FFF, since our auxiliary field is zero there.</a:t>
            </a:r>
          </a:p>
          <a:p>
            <a:r>
              <a:rPr lang="en-US" i="0" baseline="0" dirty="0" smtClean="0"/>
              <a:t>In front of our auxiliary field, we have this factor alpha.</a:t>
            </a:r>
          </a:p>
          <a:p>
            <a:endParaRPr lang="en-US" i="0" baseline="0" dirty="0" smtClean="0"/>
          </a:p>
          <a:p>
            <a:r>
              <a:rPr lang="en-US" i="0" baseline="0" dirty="0" smtClean="0"/>
              <a:t>Alpha is a non-constant, smooth scalar field, that is computed from the original flow – details are in the paper.</a:t>
            </a:r>
          </a:p>
          <a:p>
            <a:r>
              <a:rPr lang="en-US" i="0" baseline="0" dirty="0" smtClean="0"/>
              <a:t>Alpha is defined such that we have a guaranteed converging flow behavior throughout the domain.</a:t>
            </a:r>
          </a:p>
          <a:p>
            <a:endParaRPr lang="en-US" i="0" baseline="0" dirty="0" smtClean="0"/>
          </a:p>
          <a:p>
            <a:r>
              <a:rPr lang="en-US" i="0" baseline="0" dirty="0" smtClean="0"/>
              <a:t>Such that h is the Stable Feature Flow Field we were looking for.</a:t>
            </a:r>
          </a:p>
        </p:txBody>
      </p:sp>
      <p:sp>
        <p:nvSpPr>
          <p:cNvPr id="4" name="Slide Number Placeholder 3"/>
          <p:cNvSpPr>
            <a:spLocks noGrp="1"/>
          </p:cNvSpPr>
          <p:nvPr>
            <p:ph type="sldNum" sz="quarter" idx="10"/>
          </p:nvPr>
        </p:nvSpPr>
        <p:spPr/>
        <p:txBody>
          <a:bodyPr/>
          <a:lstStyle/>
          <a:p>
            <a:fld id="{9013C811-1CC1-4343-9240-2FA43325B905}" type="slidenum">
              <a:rPr lang="en-US" smtClean="0"/>
              <a:t>40</a:t>
            </a:fld>
            <a:endParaRPr lang="en-US"/>
          </a:p>
        </p:txBody>
      </p:sp>
    </p:spTree>
    <p:extLst>
      <p:ext uri="{BB962C8B-B14F-4D97-AF65-F5344CB8AC3E}">
        <p14:creationId xmlns:p14="http://schemas.microsoft.com/office/powerpoint/2010/main" val="1509941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this to a test.</a:t>
            </a:r>
          </a:p>
          <a:p>
            <a:r>
              <a:rPr lang="en-US" dirty="0" smtClean="0"/>
              <a:t>One</a:t>
            </a:r>
            <a:r>
              <a:rPr lang="en-US" baseline="0" dirty="0" smtClean="0"/>
              <a:t> the left side we have the original FFF which diverges from the closed-loop feature line after a larger number of integration steps.</a:t>
            </a:r>
          </a:p>
          <a:p>
            <a:r>
              <a:rPr lang="en-US" baseline="0" dirty="0" smtClean="0"/>
              <a:t>The Stable FFF, on the other hand, stays on the feature line. Forever. Or until we switch off the computer.</a:t>
            </a:r>
            <a:endParaRPr lang="en-US" dirty="0"/>
          </a:p>
        </p:txBody>
      </p:sp>
      <p:sp>
        <p:nvSpPr>
          <p:cNvPr id="4" name="Slide Number Placeholder 3"/>
          <p:cNvSpPr>
            <a:spLocks noGrp="1"/>
          </p:cNvSpPr>
          <p:nvPr>
            <p:ph type="sldNum" sz="quarter" idx="10"/>
          </p:nvPr>
        </p:nvSpPr>
        <p:spPr/>
        <p:txBody>
          <a:bodyPr/>
          <a:lstStyle/>
          <a:p>
            <a:fld id="{9013C811-1CC1-4343-9240-2FA43325B905}" type="slidenum">
              <a:rPr lang="en-US" smtClean="0"/>
              <a:t>41</a:t>
            </a:fld>
            <a:endParaRPr lang="en-US"/>
          </a:p>
        </p:txBody>
      </p:sp>
    </p:spTree>
    <p:extLst>
      <p:ext uri="{BB962C8B-B14F-4D97-AF65-F5344CB8AC3E}">
        <p14:creationId xmlns:p14="http://schemas.microsoft.com/office/powerpoint/2010/main" val="389206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again the flow around the cavity, where we compare the results of both approaches.</a:t>
            </a:r>
          </a:p>
          <a:p>
            <a:r>
              <a:rPr lang="en-US" dirty="0" smtClean="0"/>
              <a:t>Two</a:t>
            </a:r>
            <a:r>
              <a:rPr lang="en-US" baseline="0" dirty="0" smtClean="0"/>
              <a:t> regions with the largest differences are highlighted. Let’s zoom in.</a:t>
            </a:r>
            <a:endParaRPr lang="en-US" dirty="0"/>
          </a:p>
        </p:txBody>
      </p:sp>
      <p:sp>
        <p:nvSpPr>
          <p:cNvPr id="4" name="Slide Number Placeholder 3"/>
          <p:cNvSpPr>
            <a:spLocks noGrp="1"/>
          </p:cNvSpPr>
          <p:nvPr>
            <p:ph type="sldNum" sz="quarter" idx="10"/>
          </p:nvPr>
        </p:nvSpPr>
        <p:spPr/>
        <p:txBody>
          <a:bodyPr/>
          <a:lstStyle/>
          <a:p>
            <a:fld id="{9013C811-1CC1-4343-9240-2FA43325B905}" type="slidenum">
              <a:rPr lang="en-US" smtClean="0"/>
              <a:t>42</a:t>
            </a:fld>
            <a:endParaRPr lang="en-US"/>
          </a:p>
        </p:txBody>
      </p:sp>
    </p:spTree>
    <p:extLst>
      <p:ext uri="{BB962C8B-B14F-4D97-AF65-F5344CB8AC3E}">
        <p14:creationId xmlns:p14="http://schemas.microsoft.com/office/powerpoint/2010/main" val="14795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error plots here. On the x-axis, we have the integration time normalized to the interval [0,1].</a:t>
            </a:r>
          </a:p>
          <a:p>
            <a:r>
              <a:rPr lang="en-US" dirty="0" smtClean="0"/>
              <a:t>On the y-axis, we have the vector field magnitude. This is our error measure, and of course we want it to be zero, since</a:t>
            </a:r>
            <a:r>
              <a:rPr lang="en-US" baseline="0" dirty="0" smtClean="0"/>
              <a:t> a </a:t>
            </a:r>
            <a:r>
              <a:rPr lang="en-US" baseline="0" dirty="0" err="1" smtClean="0"/>
              <a:t>cp</a:t>
            </a:r>
            <a:r>
              <a:rPr lang="en-US" baseline="0" dirty="0" smtClean="0"/>
              <a:t> has zero magnitude.</a:t>
            </a:r>
          </a:p>
          <a:p>
            <a:endParaRPr lang="en-US" baseline="0" dirty="0" smtClean="0"/>
          </a:p>
          <a:p>
            <a:r>
              <a:rPr lang="en-US" baseline="0" dirty="0" smtClean="0"/>
              <a:t>In the first plot, we see that after half of the integration time, both schemes went into a numerically difficult situation. The original </a:t>
            </a:r>
            <a:r>
              <a:rPr lang="en-US" baseline="0" dirty="0" err="1" smtClean="0"/>
              <a:t>fff</a:t>
            </a:r>
            <a:r>
              <a:rPr lang="en-US" baseline="0" dirty="0" smtClean="0"/>
              <a:t> diverged then from the CP, and then it didn’t return to it. In fact, it preserves the error and stays away from the </a:t>
            </a:r>
            <a:r>
              <a:rPr lang="en-US" baseline="0" dirty="0" err="1" smtClean="0"/>
              <a:t>cp</a:t>
            </a:r>
            <a:r>
              <a:rPr lang="en-US" baseline="0" dirty="0" smtClean="0"/>
              <a:t> for the rest of the integration.</a:t>
            </a:r>
          </a:p>
          <a:p>
            <a:r>
              <a:rPr lang="en-US" baseline="0" dirty="0" smtClean="0"/>
              <a:t>The stable FFF, on the other hand, well, it also came into trouble, but it could make up for it, and it decreased the error during the rest of the integration.</a:t>
            </a:r>
          </a:p>
          <a:p>
            <a:r>
              <a:rPr lang="en-US" baseline="0" dirty="0" smtClean="0"/>
              <a:t>In the second plot, we look again at our closed-loop feature line from the beginning. The original FFF accumulates error, the stable FFF stays on the line with a very low error.</a:t>
            </a:r>
          </a:p>
        </p:txBody>
      </p:sp>
      <p:sp>
        <p:nvSpPr>
          <p:cNvPr id="4" name="Slide Number Placeholder 3"/>
          <p:cNvSpPr>
            <a:spLocks noGrp="1"/>
          </p:cNvSpPr>
          <p:nvPr>
            <p:ph type="sldNum" sz="quarter" idx="10"/>
          </p:nvPr>
        </p:nvSpPr>
        <p:spPr/>
        <p:txBody>
          <a:bodyPr/>
          <a:lstStyle/>
          <a:p>
            <a:fld id="{9013C811-1CC1-4343-9240-2FA43325B905}" type="slidenum">
              <a:rPr lang="en-US" smtClean="0"/>
              <a:t>43</a:t>
            </a:fld>
            <a:endParaRPr lang="en-US"/>
          </a:p>
        </p:txBody>
      </p:sp>
    </p:spTree>
    <p:extLst>
      <p:ext uri="{BB962C8B-B14F-4D97-AF65-F5344CB8AC3E}">
        <p14:creationId xmlns:p14="http://schemas.microsoft.com/office/powerpoint/2010/main" val="221490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we have to extract seeding points first, before we can start our integrations in the FFF.</a:t>
            </a:r>
          </a:p>
          <a:p>
            <a:r>
              <a:rPr lang="en-US" dirty="0" smtClean="0"/>
              <a:t>And</a:t>
            </a:r>
            <a:r>
              <a:rPr lang="en-US" baseline="0" dirty="0" smtClean="0"/>
              <a:t> this is of course also a numerical algorithm with a certain error.</a:t>
            </a:r>
            <a:endParaRPr lang="en-US" dirty="0" smtClean="0"/>
          </a:p>
          <a:p>
            <a:r>
              <a:rPr lang="en-US" dirty="0" smtClean="0"/>
              <a:t>In this test, we</a:t>
            </a:r>
            <a:r>
              <a:rPr lang="en-US" baseline="0" dirty="0" smtClean="0"/>
              <a:t> look at the stability of the two FFF approaches with respect to a perturbation of the seeding location.</a:t>
            </a:r>
          </a:p>
          <a:p>
            <a:endParaRPr lang="en-US" baseline="0" dirty="0" smtClean="0"/>
          </a:p>
          <a:p>
            <a:r>
              <a:rPr lang="en-US" i="1" baseline="0" dirty="0" smtClean="0"/>
              <a:t>[start video]</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have an analytic test case here, where we know the ground truth.</a:t>
            </a:r>
          </a:p>
          <a:p>
            <a:r>
              <a:rPr lang="en-US" baseline="0" dirty="0" smtClean="0"/>
              <a:t>It is basically this circle here, which is again a closed-loop feature line.</a:t>
            </a:r>
          </a:p>
          <a:p>
            <a:r>
              <a:rPr lang="en-US" baseline="0" dirty="0" smtClean="0"/>
              <a:t>When we perturb the seeding point, the original FFF clearly diverges from the ground truth.</a:t>
            </a:r>
          </a:p>
          <a:p>
            <a:r>
              <a:rPr lang="en-US" baseline="0" dirty="0" smtClean="0"/>
              <a:t>The stable FFF, on the other hand, makes up for the introduced error, returns to the ground truth, and gives a robust extraction result.</a:t>
            </a:r>
          </a:p>
          <a:p>
            <a:endParaRPr lang="en-US" dirty="0"/>
          </a:p>
        </p:txBody>
      </p:sp>
      <p:sp>
        <p:nvSpPr>
          <p:cNvPr id="4" name="Slide Number Placeholder 3"/>
          <p:cNvSpPr>
            <a:spLocks noGrp="1"/>
          </p:cNvSpPr>
          <p:nvPr>
            <p:ph type="sldNum" sz="quarter" idx="10"/>
          </p:nvPr>
        </p:nvSpPr>
        <p:spPr/>
        <p:txBody>
          <a:bodyPr/>
          <a:lstStyle/>
          <a:p>
            <a:fld id="{9013C811-1CC1-4343-9240-2FA43325B905}" type="slidenum">
              <a:rPr lang="en-US" smtClean="0"/>
              <a:t>44</a:t>
            </a:fld>
            <a:endParaRPr lang="en-US"/>
          </a:p>
        </p:txBody>
      </p:sp>
    </p:spTree>
    <p:extLst>
      <p:ext uri="{BB962C8B-B14F-4D97-AF65-F5344CB8AC3E}">
        <p14:creationId xmlns:p14="http://schemas.microsoft.com/office/powerpoint/2010/main" val="1645364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3A5B25-7114-432D-BDC2-9B3A75D84AD3}" type="slidenum">
              <a:rPr lang="en-US"/>
              <a:pPr/>
              <a:t>6</a:t>
            </a:fld>
            <a:endParaRPr lang="en-US"/>
          </a:p>
        </p:txBody>
      </p:sp>
      <p:sp>
        <p:nvSpPr>
          <p:cNvPr id="1309698" name="Rectangle 2"/>
          <p:cNvSpPr>
            <a:spLocks noGrp="1" noRot="1" noChangeAspect="1" noChangeArrowheads="1" noTextEdit="1"/>
          </p:cNvSpPr>
          <p:nvPr>
            <p:ph type="sldImg"/>
          </p:nvPr>
        </p:nvSpPr>
        <p:spPr>
          <a:ln/>
        </p:spPr>
      </p:sp>
      <p:sp>
        <p:nvSpPr>
          <p:cNvPr id="1309699"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Here,</a:t>
            </a:r>
            <a:r>
              <a:rPr lang="en-US" baseline="0" dirty="0" smtClean="0"/>
              <a:t> we have a 2D time-dependent vector field. The spatial domain is denoted by the x- and y-axis; the t-axis gives the time dimension. As we can see, the time-dependent vector field exhibits certain features at certain time steps. Now we would like to derive a…</a:t>
            </a:r>
          </a:p>
          <a:p>
            <a:endParaRPr lang="en-US" baseline="0" dirty="0" smtClean="0"/>
          </a:p>
          <a:p>
            <a:r>
              <a:rPr lang="en-US" baseline="0" dirty="0" smtClean="0"/>
              <a:t>…new vector field from it – with the property…</a:t>
            </a:r>
          </a:p>
          <a:p>
            <a:endParaRPr lang="en-US" baseline="0" dirty="0" smtClean="0"/>
          </a:p>
          <a:p>
            <a:r>
              <a:rPr lang="en-US" baseline="0" dirty="0" smtClean="0"/>
              <a:t>…that its stream lines give us the evolution of the features through space-time. We call such a derived vector field a “Feature Flow Field”.</a:t>
            </a:r>
          </a:p>
          <a:p>
            <a:endParaRPr lang="en-US" baseline="0" dirty="0" smtClean="0"/>
          </a:p>
        </p:txBody>
      </p:sp>
      <p:sp>
        <p:nvSpPr>
          <p:cNvPr id="4" name="Slide Number Placeholder 3"/>
          <p:cNvSpPr>
            <a:spLocks noGrp="1"/>
          </p:cNvSpPr>
          <p:nvPr>
            <p:ph type="sldNum" sz="quarter" idx="10"/>
          </p:nvPr>
        </p:nvSpPr>
        <p:spPr/>
        <p:txBody>
          <a:bodyPr/>
          <a:lstStyle/>
          <a:p>
            <a:fld id="{9013C811-1CC1-4343-9240-2FA43325B905}" type="slidenum">
              <a:rPr lang="en-US" smtClean="0"/>
              <a:t>27</a:t>
            </a:fld>
            <a:endParaRPr lang="en-US"/>
          </a:p>
        </p:txBody>
      </p:sp>
    </p:spTree>
    <p:extLst>
      <p:ext uri="{BB962C8B-B14F-4D97-AF65-F5344CB8AC3E}">
        <p14:creationId xmlns:p14="http://schemas.microsoft.com/office/powerpoint/2010/main" val="3286839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other words, a FFF is a vector field that points into the direction where the feature continues. Using FFF for feature analysis has several advantages. In particular,</a:t>
            </a:r>
            <a:r>
              <a:rPr lang="en-US" baseline="0" dirty="0" smtClean="0"/>
              <a:t> numerical integration is well-understood – there are nice tools for this – and it is independent of the underlying grid. Furthermore, FFF gives a nice theoretical tool for classifying local bifurcations such as fold bifurcations.</a:t>
            </a:r>
          </a:p>
          <a:p>
            <a:r>
              <a:rPr lang="en-US" baseline="0" dirty="0" smtClean="0"/>
              <a:t>However, FFF are only a generic concept. For a specific application – such as tracking critical points or extracting vortex core lines – we need a specific FFF formulation.</a:t>
            </a:r>
            <a:endParaRPr lang="en-US" dirty="0"/>
          </a:p>
        </p:txBody>
      </p:sp>
      <p:sp>
        <p:nvSpPr>
          <p:cNvPr id="4" name="Slide Number Placeholder 3"/>
          <p:cNvSpPr>
            <a:spLocks noGrp="1"/>
          </p:cNvSpPr>
          <p:nvPr>
            <p:ph type="sldNum" sz="quarter" idx="10"/>
          </p:nvPr>
        </p:nvSpPr>
        <p:spPr/>
        <p:txBody>
          <a:bodyPr/>
          <a:lstStyle/>
          <a:p>
            <a:fld id="{9013C811-1CC1-4343-9240-2FA43325B905}" type="slidenum">
              <a:rPr lang="en-US" smtClean="0"/>
              <a:t>28</a:t>
            </a:fld>
            <a:endParaRPr lang="en-US"/>
          </a:p>
        </p:txBody>
      </p:sp>
    </p:spTree>
    <p:extLst>
      <p:ext uri="{BB962C8B-B14F-4D97-AF65-F5344CB8AC3E}">
        <p14:creationId xmlns:p14="http://schemas.microsoft.com/office/powerpoint/2010/main" val="3139795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has been quite some work on providing such specific formulations. The first three basically deal with tracking CP, but FFF can also be used to extract topological lines in tensor fields or</a:t>
            </a:r>
            <a:r>
              <a:rPr lang="en-US" baseline="0" dirty="0" smtClean="0"/>
              <a:t> extract and track lines defined by the Parallel Vectors operator.</a:t>
            </a:r>
          </a:p>
          <a:p>
            <a:r>
              <a:rPr lang="en-US" baseline="0" dirty="0" smtClean="0"/>
              <a:t>The group around </a:t>
            </a:r>
            <a:r>
              <a:rPr lang="en-US" baseline="0" dirty="0" err="1" smtClean="0"/>
              <a:t>Jaques</a:t>
            </a:r>
            <a:r>
              <a:rPr lang="en-US" baseline="0" dirty="0" smtClean="0"/>
              <a:t> </a:t>
            </a:r>
            <a:r>
              <a:rPr lang="en-US" baseline="0" dirty="0" err="1" smtClean="0"/>
              <a:t>Boree</a:t>
            </a:r>
            <a:r>
              <a:rPr lang="en-US" baseline="0" dirty="0" smtClean="0"/>
              <a:t> used FFF in a completely different way. They measured real-world flows with an optical measurement method called Particle Image </a:t>
            </a:r>
            <a:r>
              <a:rPr lang="en-US" baseline="0" dirty="0" err="1" smtClean="0"/>
              <a:t>Velocimetry</a:t>
            </a:r>
            <a:r>
              <a:rPr lang="en-US" baseline="0" dirty="0" smtClean="0"/>
              <a:t>. Unfortunately, their equipment was not fast enough to obtain a sufficient time resolution. They used FFF to define a feature-based metric between different snapshots. Based on this metric, they were able to sort these snapshots of a time-periodic flow into a single </a:t>
            </a:r>
            <a:r>
              <a:rPr lang="en-US" baseline="0" dirty="0" err="1" smtClean="0"/>
              <a:t>periode</a:t>
            </a:r>
            <a:r>
              <a:rPr lang="en-US" baseline="0" dirty="0" smtClean="0"/>
              <a:t> – thereby effectively increasing the time resolution.</a:t>
            </a:r>
          </a:p>
          <a:p>
            <a:r>
              <a:rPr lang="en-US" dirty="0" smtClean="0"/>
              <a:t>And finally, FFF made it recently into the domain of combinatorial topology.</a:t>
            </a:r>
          </a:p>
          <a:p>
            <a:r>
              <a:rPr lang="en-US" dirty="0" smtClean="0"/>
              <a:t>However, in this paper we are concerned with two applications: Tracking CP, and extracting lines defined by</a:t>
            </a:r>
            <a:r>
              <a:rPr lang="en-US" baseline="0" dirty="0" smtClean="0"/>
              <a:t> the PV operator</a:t>
            </a:r>
            <a:r>
              <a:rPr lang="en-US" dirty="0" smtClean="0"/>
              <a:t>.</a:t>
            </a:r>
            <a:endParaRPr lang="en-US" dirty="0"/>
          </a:p>
        </p:txBody>
      </p:sp>
      <p:sp>
        <p:nvSpPr>
          <p:cNvPr id="4" name="Slide Number Placeholder 3"/>
          <p:cNvSpPr>
            <a:spLocks noGrp="1"/>
          </p:cNvSpPr>
          <p:nvPr>
            <p:ph type="sldNum" sz="quarter" idx="10"/>
          </p:nvPr>
        </p:nvSpPr>
        <p:spPr/>
        <p:txBody>
          <a:bodyPr/>
          <a:lstStyle/>
          <a:p>
            <a:fld id="{9013C811-1CC1-4343-9240-2FA43325B905}" type="slidenum">
              <a:rPr lang="en-US" smtClean="0"/>
              <a:t>29</a:t>
            </a:fld>
            <a:endParaRPr lang="en-US"/>
          </a:p>
        </p:txBody>
      </p:sp>
    </p:spTree>
    <p:extLst>
      <p:ext uri="{BB962C8B-B14F-4D97-AF65-F5344CB8AC3E}">
        <p14:creationId xmlns:p14="http://schemas.microsoft.com/office/powerpoint/2010/main" val="3010472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have a look at the first</a:t>
            </a:r>
            <a:r>
              <a:rPr lang="en-US" baseline="0" dirty="0" smtClean="0"/>
              <a:t> application: We have a 2D time-dependent </a:t>
            </a:r>
            <a:r>
              <a:rPr lang="en-US" baseline="0" dirty="0" err="1" smtClean="0"/>
              <a:t>vf</a:t>
            </a:r>
            <a:endParaRPr lang="en-US" baseline="0" dirty="0" smtClean="0"/>
          </a:p>
          <a:p>
            <a:endParaRPr lang="en-US" baseline="0" dirty="0" smtClean="0"/>
          </a:p>
          <a:p>
            <a:r>
              <a:rPr lang="en-US" baseline="0" dirty="0" smtClean="0"/>
              <a:t>and want to find all occurrences of all critical points throughout space and time. Using FFF,</a:t>
            </a:r>
          </a:p>
          <a:p>
            <a:endParaRPr lang="en-US" baseline="0" dirty="0" smtClean="0"/>
          </a:p>
          <a:p>
            <a:r>
              <a:rPr lang="en-US" baseline="0" dirty="0" smtClean="0"/>
              <a:t>this is a two-step process. First, we need the find all seeding points that give rise to all occurrences of all critical points. Then, we need to integrate in our FFF starting from these seeds.</a:t>
            </a:r>
            <a:endParaRPr lang="en-US" dirty="0"/>
          </a:p>
        </p:txBody>
      </p:sp>
      <p:sp>
        <p:nvSpPr>
          <p:cNvPr id="4" name="Slide Number Placeholder 3"/>
          <p:cNvSpPr>
            <a:spLocks noGrp="1"/>
          </p:cNvSpPr>
          <p:nvPr>
            <p:ph type="sldNum" sz="quarter" idx="10"/>
          </p:nvPr>
        </p:nvSpPr>
        <p:spPr/>
        <p:txBody>
          <a:bodyPr/>
          <a:lstStyle/>
          <a:p>
            <a:fld id="{9013C811-1CC1-4343-9240-2FA43325B905}" type="slidenum">
              <a:rPr lang="en-US" smtClean="0"/>
              <a:t>30</a:t>
            </a:fld>
            <a:endParaRPr lang="en-US"/>
          </a:p>
        </p:txBody>
      </p:sp>
    </p:spTree>
    <p:extLst>
      <p:ext uri="{BB962C8B-B14F-4D97-AF65-F5344CB8AC3E}">
        <p14:creationId xmlns:p14="http://schemas.microsoft.com/office/powerpoint/2010/main" val="1090894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applied this to a flow around a 2D cavity. It consists of 1000 time steps and we tracked all the cp. As you can see, it has a quasi-periodic behavior. The image on the right shows the first </a:t>
            </a:r>
            <a:r>
              <a:rPr lang="en-US" baseline="0" dirty="0" err="1" smtClean="0"/>
              <a:t>periode</a:t>
            </a:r>
            <a:r>
              <a:rPr lang="en-US" baseline="0" dirty="0" smtClean="0"/>
              <a:t>; approx. the first 100 time steps. </a:t>
            </a:r>
            <a:r>
              <a:rPr lang="en-US" i="1" baseline="0" dirty="0" smtClean="0"/>
              <a:t>[let it sink in or say something]</a:t>
            </a:r>
            <a:endParaRPr lang="en-US" i="0" baseline="0" dirty="0" smtClean="0"/>
          </a:p>
          <a:p>
            <a:endParaRPr lang="en-US" i="0" baseline="0" dirty="0" smtClean="0"/>
          </a:p>
          <a:p>
            <a:r>
              <a:rPr lang="en-US" i="0" baseline="0" dirty="0" smtClean="0"/>
              <a:t>I would like to point your attention to this closed-loop feature line over here. Let us zoom closer…</a:t>
            </a:r>
            <a:endParaRPr lang="en-US" dirty="0"/>
          </a:p>
        </p:txBody>
      </p:sp>
      <p:sp>
        <p:nvSpPr>
          <p:cNvPr id="4" name="Slide Number Placeholder 3"/>
          <p:cNvSpPr>
            <a:spLocks noGrp="1"/>
          </p:cNvSpPr>
          <p:nvPr>
            <p:ph type="sldNum" sz="quarter" idx="10"/>
          </p:nvPr>
        </p:nvSpPr>
        <p:spPr/>
        <p:txBody>
          <a:bodyPr/>
          <a:lstStyle/>
          <a:p>
            <a:fld id="{9013C811-1CC1-4343-9240-2FA43325B905}" type="slidenum">
              <a:rPr lang="en-US" smtClean="0"/>
              <a:t>33</a:t>
            </a:fld>
            <a:endParaRPr lang="en-US"/>
          </a:p>
        </p:txBody>
      </p:sp>
    </p:spTree>
    <p:extLst>
      <p:ext uri="{BB962C8B-B14F-4D97-AF65-F5344CB8AC3E}">
        <p14:creationId xmlns:p14="http://schemas.microsoft.com/office/powerpoint/2010/main" val="244182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fold</a:t>
            </a:r>
            <a:r>
              <a:rPr lang="en-US" baseline="0" dirty="0" smtClean="0"/>
              <a:t> bifurcations. The first one gives rise to a critical point, which splits up immediately into two </a:t>
            </a:r>
            <a:r>
              <a:rPr lang="en-US" baseline="0" dirty="0" err="1" smtClean="0"/>
              <a:t>cp</a:t>
            </a:r>
            <a:r>
              <a:rPr lang="en-US" baseline="0" dirty="0" smtClean="0"/>
              <a:t> of opposite Poincare index.</a:t>
            </a:r>
          </a:p>
          <a:p>
            <a:endParaRPr lang="en-US" baseline="0" dirty="0" smtClean="0"/>
          </a:p>
          <a:p>
            <a:r>
              <a:rPr lang="en-US" i="1" baseline="0" dirty="0" smtClean="0"/>
              <a:t>[play video]</a:t>
            </a:r>
          </a:p>
          <a:p>
            <a:r>
              <a:rPr lang="en-US" baseline="0" dirty="0" smtClean="0"/>
              <a:t>In this case, a saddle and a source. They are distinct from each other for some time, until they come closer to each other, merge and disappear at the second fold bifurcation.</a:t>
            </a:r>
          </a:p>
          <a:p>
            <a:r>
              <a:rPr lang="en-US" baseline="0" dirty="0" smtClean="0"/>
              <a:t>Now, this is a perfect setting to see what happens if we integrate for very long in our FFF. Because,</a:t>
            </a:r>
          </a:p>
          <a:p>
            <a:endParaRPr lang="en-US" baseline="0" dirty="0" smtClean="0"/>
          </a:p>
          <a:p>
            <a:r>
              <a:rPr lang="en-US" baseline="0" dirty="0" smtClean="0"/>
              <a:t>we have to stay on the closed-loop. But as it turns out, we diverge from it after a number of integration steps.</a:t>
            </a:r>
          </a:p>
          <a:p>
            <a:endParaRPr lang="en-US" baseline="0" dirty="0" smtClean="0"/>
          </a:p>
          <a:p>
            <a:r>
              <a:rPr lang="en-US" baseline="0" dirty="0" smtClean="0"/>
              <a:t>The reason for this becomes more clear, if we look at a LIC plane that we put into the plane of the feature line. As it turns out, once we make a small integration error, once we step a little bit off the feature line for whatever reason – we won’t return to it, since the stream lines in the neighborhood of our feature line move us away from it; they do not bring us back, they do not converge to the feature line.</a:t>
            </a:r>
          </a:p>
          <a:p>
            <a:endParaRPr lang="en-US" baseline="0" dirty="0" smtClean="0"/>
          </a:p>
          <a:p>
            <a:r>
              <a:rPr lang="en-US" baseline="0" dirty="0" smtClean="0"/>
              <a:t>A&amp;A noticed this first. They proposed a PC approach. So, first some FFF integration steps, then a root finding to return to the feature line. However, this is of course more difficult to program and it is also computationally more expensive due to the root finding.</a:t>
            </a:r>
          </a:p>
          <a:p>
            <a:endParaRPr lang="en-US" baseline="0" dirty="0" smtClean="0"/>
          </a:p>
          <a:p>
            <a:r>
              <a:rPr lang="en-US" baseline="0" dirty="0" smtClean="0"/>
              <a:t>In this paper, we want to propose a different solution.</a:t>
            </a:r>
          </a:p>
          <a:p>
            <a:endParaRPr lang="en-US" baseline="0" dirty="0" smtClean="0"/>
          </a:p>
          <a:p>
            <a:r>
              <a:rPr lang="en-US" baseline="0" dirty="0" smtClean="0"/>
              <a:t>We want to change the behavior of the stream lines in the proximity of the feature line. We want to create a converging stream line behavior, such that we will always return to the feature.</a:t>
            </a:r>
          </a:p>
          <a:p>
            <a:endParaRPr lang="en-US" baseline="0" dirty="0" smtClean="0"/>
          </a:p>
        </p:txBody>
      </p:sp>
      <p:sp>
        <p:nvSpPr>
          <p:cNvPr id="4" name="Slide Number Placeholder 3"/>
          <p:cNvSpPr>
            <a:spLocks noGrp="1"/>
          </p:cNvSpPr>
          <p:nvPr>
            <p:ph type="sldNum" sz="quarter" idx="10"/>
          </p:nvPr>
        </p:nvSpPr>
        <p:spPr/>
        <p:txBody>
          <a:bodyPr/>
          <a:lstStyle/>
          <a:p>
            <a:fld id="{9013C811-1CC1-4343-9240-2FA43325B905}" type="slidenum">
              <a:rPr lang="en-US" smtClean="0"/>
              <a:t>34</a:t>
            </a:fld>
            <a:endParaRPr lang="en-US"/>
          </a:p>
        </p:txBody>
      </p:sp>
    </p:spTree>
    <p:extLst>
      <p:ext uri="{BB962C8B-B14F-4D97-AF65-F5344CB8AC3E}">
        <p14:creationId xmlns:p14="http://schemas.microsoft.com/office/powerpoint/2010/main" val="2306038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give the following contributions.</a:t>
            </a:r>
          </a:p>
          <a:p>
            <a:r>
              <a:rPr lang="en-US" dirty="0" smtClean="0"/>
              <a:t>We analyze the original FFF. And find that it is mathematically correct;</a:t>
            </a:r>
            <a:r>
              <a:rPr lang="en-US" baseline="0" dirty="0" smtClean="0"/>
              <a:t> in the sense, that the feature line is a stream line of our FFF.</a:t>
            </a:r>
          </a:p>
          <a:p>
            <a:r>
              <a:rPr lang="en-US" baseline="0" dirty="0" smtClean="0"/>
              <a:t>However, it might be numerically unstable for two reasons:</a:t>
            </a:r>
          </a:p>
          <a:p>
            <a:r>
              <a:rPr lang="en-US" i="1" baseline="0" dirty="0" smtClean="0"/>
              <a:t>[reason 1]</a:t>
            </a:r>
          </a:p>
          <a:p>
            <a:r>
              <a:rPr lang="en-US" i="0" baseline="0" dirty="0" smtClean="0"/>
              <a:t>This is true for all numerical integrations – whether you integrate in an FFF or any other field. However, the second reason is specific for FFF:</a:t>
            </a:r>
          </a:p>
          <a:p>
            <a:r>
              <a:rPr lang="en-US" i="1" baseline="0" dirty="0" smtClean="0"/>
              <a:t>[reason 2]</a:t>
            </a:r>
            <a:endParaRPr lang="en-US" i="0" baseline="0" dirty="0" smtClean="0"/>
          </a:p>
          <a:p>
            <a:endParaRPr lang="en-US" i="0" baseline="0" dirty="0" smtClean="0"/>
          </a:p>
          <a:p>
            <a:r>
              <a:rPr lang="en-US" i="0" baseline="0" dirty="0" smtClean="0"/>
              <a:t>We introduce Stable FFF.</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They are mathematically just as correct as the original FFF</a:t>
            </a:r>
            <a:r>
              <a:rPr lang="en-US" dirty="0" smtClean="0"/>
              <a:t>;</a:t>
            </a:r>
            <a:r>
              <a:rPr lang="en-US" baseline="0" dirty="0" smtClean="0"/>
              <a:t> in the sense, that the feature line is a stream line of our FFF.</a:t>
            </a:r>
          </a:p>
          <a:p>
            <a:endParaRPr lang="en-US" i="0" dirty="0" smtClean="0"/>
          </a:p>
          <a:p>
            <a:r>
              <a:rPr lang="en-US" i="0" dirty="0" smtClean="0"/>
              <a:t>However,</a:t>
            </a:r>
            <a:r>
              <a:rPr lang="en-US" i="0" baseline="0" dirty="0" smtClean="0"/>
              <a:t> they are numerically stable, since we guarantee a converging flow behavior in the proximity of the feature line. This allows for an automatic correction of small errors.</a:t>
            </a:r>
            <a:endParaRPr lang="en-US" i="0" dirty="0" smtClean="0"/>
          </a:p>
        </p:txBody>
      </p:sp>
      <p:sp>
        <p:nvSpPr>
          <p:cNvPr id="4" name="Slide Number Placeholder 3"/>
          <p:cNvSpPr>
            <a:spLocks noGrp="1"/>
          </p:cNvSpPr>
          <p:nvPr>
            <p:ph type="sldNum" sz="quarter" idx="10"/>
          </p:nvPr>
        </p:nvSpPr>
        <p:spPr/>
        <p:txBody>
          <a:bodyPr/>
          <a:lstStyle/>
          <a:p>
            <a:fld id="{9013C811-1CC1-4343-9240-2FA43325B905}" type="slidenum">
              <a:rPr lang="en-US" smtClean="0"/>
              <a:t>35</a:t>
            </a:fld>
            <a:endParaRPr lang="en-US"/>
          </a:p>
        </p:txBody>
      </p:sp>
    </p:spTree>
    <p:extLst>
      <p:ext uri="{BB962C8B-B14F-4D97-AF65-F5344CB8AC3E}">
        <p14:creationId xmlns:p14="http://schemas.microsoft.com/office/powerpoint/2010/main" val="3998939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Text Box 8"/>
          <p:cNvSpPr txBox="1">
            <a:spLocks noChangeArrowheads="1"/>
          </p:cNvSpPr>
          <p:nvPr/>
        </p:nvSpPr>
        <p:spPr bwMode="auto">
          <a:xfrm>
            <a:off x="2362200" y="847270"/>
            <a:ext cx="64173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Visualization, DD2257</a:t>
            </a:r>
          </a:p>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Prof. Dr. Tino Weinkauf</a:t>
            </a:r>
          </a:p>
        </p:txBody>
      </p:sp>
      <p:sp>
        <p:nvSpPr>
          <p:cNvPr id="8194" name="Rectangle 2"/>
          <p:cNvSpPr>
            <a:spLocks noGrp="1" noChangeArrowheads="1"/>
          </p:cNvSpPr>
          <p:nvPr>
            <p:ph type="ctrTitle"/>
          </p:nvPr>
        </p:nvSpPr>
        <p:spPr>
          <a:xfrm>
            <a:off x="2362200" y="2362200"/>
            <a:ext cx="6400800" cy="762000"/>
          </a:xfrm>
          <a:noFill/>
        </p:spPr>
        <p:txBody>
          <a:bodyPr anchor="b"/>
          <a:lstStyle>
            <a:lvl1pPr>
              <a:defRPr sz="2400"/>
            </a:lvl1pPr>
          </a:lstStyle>
          <a:p>
            <a:pPr lvl="0"/>
            <a:r>
              <a:rPr lang="en-US" noProof="0" smtClean="0"/>
              <a:t>Click to edit Master title style</a:t>
            </a:r>
            <a:endParaRPr lang="de-DE" noProof="0" dirty="0" smtClean="0"/>
          </a:p>
        </p:txBody>
      </p:sp>
      <p:sp>
        <p:nvSpPr>
          <p:cNvPr id="8195" name="Rectangle 3"/>
          <p:cNvSpPr>
            <a:spLocks noGrp="1" noChangeArrowheads="1"/>
          </p:cNvSpPr>
          <p:nvPr>
            <p:ph type="subTitle" idx="1"/>
          </p:nvPr>
        </p:nvSpPr>
        <p:spPr>
          <a:xfrm>
            <a:off x="2362200" y="3581400"/>
            <a:ext cx="6400800" cy="3124199"/>
          </a:xfrm>
          <a:noFill/>
        </p:spPr>
        <p:txBody>
          <a:bodyPr/>
          <a:lstStyle>
            <a:lvl1pPr marL="0" indent="0" algn="r">
              <a:spcBef>
                <a:spcPct val="0"/>
              </a:spcBef>
              <a:buFont typeface="Wingdings" pitchFamily="2" charset="2"/>
              <a:buNone/>
              <a:defRPr sz="2000"/>
            </a:lvl1pPr>
          </a:lstStyle>
          <a:p>
            <a:pPr lvl="0"/>
            <a:r>
              <a:rPr lang="en-US" noProof="0" smtClean="0"/>
              <a:t>Click to edit Master subtitle style</a:t>
            </a:r>
            <a:endParaRPr lang="de-DE" noProof="0" dirty="0" smtClean="0"/>
          </a:p>
        </p:txBody>
      </p:sp>
      <p:sp>
        <p:nvSpPr>
          <p:cNvPr id="8196" name="Rectangle 4"/>
          <p:cNvSpPr>
            <a:spLocks noGrp="1" noChangeArrowheads="1"/>
          </p:cNvSpPr>
          <p:nvPr>
            <p:ph type="dt" sz="half" idx="2"/>
          </p:nvPr>
        </p:nvSpPr>
        <p:spPr>
          <a:xfrm>
            <a:off x="990600" y="6248400"/>
            <a:ext cx="1905000" cy="457200"/>
          </a:xfrm>
          <a:prstGeom prst="rect">
            <a:avLst/>
          </a:prstGeom>
        </p:spPr>
        <p:txBody>
          <a:bodyPr/>
          <a:lstStyle>
            <a:lvl1pPr algn="l">
              <a:defRPr sz="1400">
                <a:solidFill>
                  <a:schemeClr val="bg2"/>
                </a:solidFill>
                <a:latin typeface="Tahoma" pitchFamily="34" charset="0"/>
              </a:defRPr>
            </a:lvl1pPr>
          </a:lstStyle>
          <a:p>
            <a:endParaRPr lang="en-US"/>
          </a:p>
        </p:txBody>
      </p:sp>
      <p:sp>
        <p:nvSpPr>
          <p:cNvPr id="8197" name="Rectangle 5"/>
          <p:cNvSpPr>
            <a:spLocks noGrp="1" noChangeArrowheads="1"/>
          </p:cNvSpPr>
          <p:nvPr>
            <p:ph type="ftr" sz="quarter" idx="3"/>
          </p:nvPr>
        </p:nvSpPr>
        <p:spPr>
          <a:xfrm>
            <a:off x="3429000" y="6248400"/>
            <a:ext cx="2895600" cy="457200"/>
          </a:xfrm>
          <a:prstGeom prst="rect">
            <a:avLst/>
          </a:prstGeom>
        </p:spPr>
        <p:txBody>
          <a:bodyPr/>
          <a:lstStyle>
            <a:lvl1pPr algn="ctr">
              <a:defRPr sz="1400">
                <a:solidFill>
                  <a:schemeClr val="bg2"/>
                </a:solidFill>
                <a:latin typeface="Tahoma" pitchFamily="34" charset="0"/>
              </a:defRPr>
            </a:lvl1pPr>
          </a:lstStyle>
          <a:p>
            <a:endParaRPr lang="en-US"/>
          </a:p>
        </p:txBody>
      </p:sp>
      <p:sp>
        <p:nvSpPr>
          <p:cNvPr id="8198" name="Rectangle 6"/>
          <p:cNvSpPr>
            <a:spLocks noGrp="1" noChangeArrowheads="1"/>
          </p:cNvSpPr>
          <p:nvPr>
            <p:ph type="sldNum" sz="quarter" idx="4"/>
          </p:nvPr>
        </p:nvSpPr>
        <p:spPr bwMode="auto">
          <a:xfrm>
            <a:off x="68580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solidFill>
                  <a:schemeClr val="bg2"/>
                </a:solidFill>
                <a:latin typeface="Tahoma" pitchFamily="34" charset="0"/>
              </a:defRPr>
            </a:lvl1pPr>
          </a:lstStyle>
          <a:p>
            <a:fld id="{8500516F-B9A5-4047-A3DF-0411D3A7BA83}" type="slidenum">
              <a:rPr lang="en-US" smtClean="0"/>
              <a:pPr/>
              <a:t>‹#›</a:t>
            </a:fld>
            <a:endParaRPr lang="en-US"/>
          </a:p>
        </p:txBody>
      </p:sp>
      <p:pic>
        <p:nvPicPr>
          <p:cNvPr id="1026" name="Picture 2" descr="D:\Projekte\KTH\KTH Logo\RGB, Screen\KTH_Logotyp_RGB_20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94135"/>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028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Mars">
    <p:bg>
      <p:bgRef idx="1001">
        <a:schemeClr val="bg2"/>
      </p:bgRef>
    </p:bg>
    <p:spTree>
      <p:nvGrpSpPr>
        <p:cNvPr id="1" name=""/>
        <p:cNvGrpSpPr/>
        <p:nvPr/>
      </p:nvGrpSpPr>
      <p:grpSpPr>
        <a:xfrm>
          <a:off x="0" y="0"/>
          <a:ext cx="0" cy="0"/>
          <a:chOff x="0" y="0"/>
          <a:chExt cx="0" cy="0"/>
        </a:xfrm>
      </p:grpSpPr>
      <p:pic>
        <p:nvPicPr>
          <p:cNvPr id="8194" name="Picture 2" descr="D:\Shot\Mars\AroundMars\AroundMars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629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8103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36702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662238" y="115888"/>
            <a:ext cx="6230937" cy="287337"/>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50825" y="549275"/>
            <a:ext cx="8642350" cy="5759450"/>
          </a:xfrm>
        </p:spPr>
        <p:txBody>
          <a:bodyPr/>
          <a:lstStyle/>
          <a:p>
            <a:endParaRPr lang="en-US"/>
          </a:p>
        </p:txBody>
      </p:sp>
      <p:sp>
        <p:nvSpPr>
          <p:cNvPr id="4" name="Date Placeholder 3"/>
          <p:cNvSpPr>
            <a:spLocks noGrp="1"/>
          </p:cNvSpPr>
          <p:nvPr>
            <p:ph type="dt" sz="half" idx="10"/>
          </p:nvPr>
        </p:nvSpPr>
        <p:spPr>
          <a:xfrm>
            <a:off x="6988175" y="6453188"/>
            <a:ext cx="1905000" cy="288925"/>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1763713" y="6453188"/>
            <a:ext cx="5105400" cy="288925"/>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2558668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28600" y="304800"/>
            <a:ext cx="8686800" cy="1143000"/>
          </a:xfrm>
          <a:solidFill>
            <a:schemeClr val="bg1">
              <a:alpha val="50000"/>
            </a:schemeClr>
          </a:solidFill>
        </p:spPr>
        <p:txBody>
          <a:bodyPr anchor="t" anchorCtr="0"/>
          <a:lstStyle>
            <a:lvl1pPr algn="ctr">
              <a:defRPr sz="2800"/>
            </a:lvl1pPr>
          </a:lstStyle>
          <a:p>
            <a:r>
              <a:rPr lang="en-US" noProof="0" smtClean="0"/>
              <a:t>Click to edit Master title style</a:t>
            </a:r>
            <a:endParaRPr lang="en-US" noProof="0" dirty="0"/>
          </a:p>
        </p:txBody>
      </p:sp>
      <p:sp>
        <p:nvSpPr>
          <p:cNvPr id="6147" name="Rectangle 3"/>
          <p:cNvSpPr>
            <a:spLocks noGrp="1" noChangeArrowheads="1"/>
          </p:cNvSpPr>
          <p:nvPr>
            <p:ph type="subTitle" idx="1"/>
          </p:nvPr>
        </p:nvSpPr>
        <p:spPr>
          <a:xfrm>
            <a:off x="457200" y="1740569"/>
            <a:ext cx="8229600" cy="697832"/>
          </a:xfrm>
          <a:solidFill>
            <a:schemeClr val="bg1">
              <a:alpha val="50000"/>
            </a:schemeClr>
          </a:solidFill>
        </p:spPr>
        <p:txBody>
          <a:bodyPr/>
          <a:lstStyle>
            <a:lvl1pPr marL="0" marR="0" indent="0" algn="l" defTabSz="914400" rtl="0" eaLnBrk="1" fontAlgn="base" latinLnBrk="0" hangingPunct="1">
              <a:lnSpc>
                <a:spcPct val="100000"/>
              </a:lnSpc>
              <a:spcBef>
                <a:spcPct val="0"/>
              </a:spcBef>
              <a:spcAft>
                <a:spcPct val="0"/>
              </a:spcAft>
              <a:buClrTx/>
              <a:buSzPct val="100000"/>
              <a:buFont typeface="Wingdings" pitchFamily="2" charset="2"/>
              <a:buNone/>
              <a:tabLst>
                <a:tab pos="3886200" algn="r"/>
                <a:tab pos="4114800" algn="ctr"/>
                <a:tab pos="4343400" algn="l"/>
              </a:tabLst>
              <a:defRPr sz="2400" baseline="0"/>
            </a:lvl1pPr>
          </a:lstStyle>
          <a:p>
            <a:pPr algn="l">
              <a:tabLst>
                <a:tab pos="3886200" algn="r"/>
                <a:tab pos="4114800" algn="ctr"/>
                <a:tab pos="4343400" algn="l"/>
              </a:tabLst>
            </a:pPr>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2800" b="1" cap="all"/>
            </a:lvl1pPr>
          </a:lstStyle>
          <a:p>
            <a:r>
              <a:rPr lang="en-US" smtClean="0"/>
              <a:t>Click to edit Master title style</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sz="half" idx="1"/>
          </p:nvPr>
        </p:nvSpPr>
        <p:spPr>
          <a:xfrm>
            <a:off x="250825"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Inhaltsplatzhalter 3"/>
          <p:cNvSpPr>
            <a:spLocks noGrp="1"/>
          </p:cNvSpPr>
          <p:nvPr>
            <p:ph sz="half" idx="2"/>
          </p:nvPr>
        </p:nvSpPr>
        <p:spPr>
          <a:xfrm>
            <a:off x="4648200"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447800" y="115888"/>
            <a:ext cx="744537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das </a:t>
            </a:r>
            <a:r>
              <a:rPr lang="en-US" noProof="0" dirty="0" err="1" smtClean="0"/>
              <a:t>Titelformat</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p:txBody>
      </p:sp>
      <p:sp>
        <p:nvSpPr>
          <p:cNvPr id="5123" name="Rectangle 3"/>
          <p:cNvSpPr>
            <a:spLocks noGrp="1" noChangeArrowheads="1"/>
          </p:cNvSpPr>
          <p:nvPr>
            <p:ph type="body" idx="1"/>
          </p:nvPr>
        </p:nvSpPr>
        <p:spPr bwMode="auto">
          <a:xfrm>
            <a:off x="250825" y="549275"/>
            <a:ext cx="8642350" cy="5759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die </a:t>
            </a:r>
            <a:r>
              <a:rPr lang="en-US" noProof="0" dirty="0" err="1" smtClean="0"/>
              <a:t>Formate</a:t>
            </a:r>
            <a:r>
              <a:rPr lang="en-US" noProof="0" dirty="0" smtClean="0"/>
              <a:t> des </a:t>
            </a:r>
            <a:r>
              <a:rPr lang="en-US" noProof="0" dirty="0" err="1" smtClean="0"/>
              <a:t>Vorlagentextes</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5126" name="Text Box 6"/>
          <p:cNvSpPr txBox="1">
            <a:spLocks noChangeArrowheads="1"/>
          </p:cNvSpPr>
          <p:nvPr/>
        </p:nvSpPr>
        <p:spPr bwMode="auto">
          <a:xfrm>
            <a:off x="250825" y="6453188"/>
            <a:ext cx="6759575" cy="246221"/>
          </a:xfrm>
          <a:prstGeom prst="rect">
            <a:avLst/>
          </a:prstGeom>
          <a:noFill/>
          <a:ln w="9525">
            <a:noFill/>
            <a:miter lim="800000"/>
            <a:headEnd/>
            <a:tailEnd/>
          </a:ln>
          <a:effectLst/>
        </p:spPr>
        <p:txBody>
          <a:bodyPr wrap="square">
            <a:spAutoFit/>
          </a:bodyPr>
          <a:lstStyle/>
          <a:p>
            <a:pPr algn="l">
              <a:spcBef>
                <a:spcPct val="50000"/>
              </a:spcBef>
            </a:pPr>
            <a:r>
              <a:rPr lang="en-US" sz="1000" i="1" dirty="0" smtClean="0">
                <a:solidFill>
                  <a:srgbClr val="7F7F7F"/>
                </a:solidFill>
              </a:rPr>
              <a:t>Visualization, Tino Weinkauf, KTH Stockholm</a:t>
            </a: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iming>
    <p:tnLst>
      <p:par>
        <p:cTn id="1" dur="indefinite" restart="never" nodeType="tmRoot"/>
      </p:par>
    </p:tnLst>
  </p:timing>
  <p:txStyles>
    <p:titleStyle>
      <a:lvl1pPr algn="r" rtl="0" eaLnBrk="1" fontAlgn="base" hangingPunct="1">
        <a:spcBef>
          <a:spcPct val="0"/>
        </a:spcBef>
        <a:spcAft>
          <a:spcPct val="0"/>
        </a:spcAft>
        <a:defRPr sz="1200" b="1" i="1">
          <a:solidFill>
            <a:schemeClr val="tx1"/>
          </a:solidFill>
          <a:latin typeface="+mj-lt"/>
          <a:ea typeface="+mj-ea"/>
          <a:cs typeface="+mj-cs"/>
        </a:defRPr>
      </a:lvl1pPr>
      <a:lvl2pPr algn="r" rtl="0" eaLnBrk="1" fontAlgn="base" hangingPunct="1">
        <a:spcBef>
          <a:spcPct val="0"/>
        </a:spcBef>
        <a:spcAft>
          <a:spcPct val="0"/>
        </a:spcAft>
        <a:defRPr sz="1200" b="1" i="1">
          <a:solidFill>
            <a:schemeClr val="tx1"/>
          </a:solidFill>
          <a:latin typeface="Arial" pitchFamily="34" charset="0"/>
        </a:defRPr>
      </a:lvl2pPr>
      <a:lvl3pPr algn="r" rtl="0" eaLnBrk="1" fontAlgn="base" hangingPunct="1">
        <a:spcBef>
          <a:spcPct val="0"/>
        </a:spcBef>
        <a:spcAft>
          <a:spcPct val="0"/>
        </a:spcAft>
        <a:defRPr sz="1200" b="1" i="1">
          <a:solidFill>
            <a:schemeClr val="tx1"/>
          </a:solidFill>
          <a:latin typeface="Arial" pitchFamily="34" charset="0"/>
        </a:defRPr>
      </a:lvl3pPr>
      <a:lvl4pPr algn="r" rtl="0" eaLnBrk="1" fontAlgn="base" hangingPunct="1">
        <a:spcBef>
          <a:spcPct val="0"/>
        </a:spcBef>
        <a:spcAft>
          <a:spcPct val="0"/>
        </a:spcAft>
        <a:defRPr sz="1200" b="1" i="1">
          <a:solidFill>
            <a:schemeClr val="tx1"/>
          </a:solidFill>
          <a:latin typeface="Arial" pitchFamily="34" charset="0"/>
        </a:defRPr>
      </a:lvl4pPr>
      <a:lvl5pPr algn="r" rtl="0" eaLnBrk="1" fontAlgn="base" hangingPunct="1">
        <a:spcBef>
          <a:spcPct val="0"/>
        </a:spcBef>
        <a:spcAft>
          <a:spcPct val="0"/>
        </a:spcAft>
        <a:defRPr sz="1200" b="1" i="1">
          <a:solidFill>
            <a:schemeClr val="tx1"/>
          </a:solidFill>
          <a:latin typeface="Arial" pitchFamily="34" charset="0"/>
        </a:defRPr>
      </a:lvl5pPr>
      <a:lvl6pPr marL="457200" algn="r" rtl="0" eaLnBrk="1" fontAlgn="base" hangingPunct="1">
        <a:spcBef>
          <a:spcPct val="0"/>
        </a:spcBef>
        <a:spcAft>
          <a:spcPct val="0"/>
        </a:spcAft>
        <a:defRPr sz="1200" b="1" i="1">
          <a:solidFill>
            <a:schemeClr val="tx1"/>
          </a:solidFill>
          <a:latin typeface="Arial" pitchFamily="34" charset="0"/>
        </a:defRPr>
      </a:lvl6pPr>
      <a:lvl7pPr marL="914400" algn="r" rtl="0" eaLnBrk="1" fontAlgn="base" hangingPunct="1">
        <a:spcBef>
          <a:spcPct val="0"/>
        </a:spcBef>
        <a:spcAft>
          <a:spcPct val="0"/>
        </a:spcAft>
        <a:defRPr sz="1200" b="1" i="1">
          <a:solidFill>
            <a:schemeClr val="tx1"/>
          </a:solidFill>
          <a:latin typeface="Arial" pitchFamily="34" charset="0"/>
        </a:defRPr>
      </a:lvl7pPr>
      <a:lvl8pPr marL="1371600" algn="r" rtl="0" eaLnBrk="1" fontAlgn="base" hangingPunct="1">
        <a:spcBef>
          <a:spcPct val="0"/>
        </a:spcBef>
        <a:spcAft>
          <a:spcPct val="0"/>
        </a:spcAft>
        <a:defRPr sz="1200" b="1" i="1">
          <a:solidFill>
            <a:schemeClr val="tx1"/>
          </a:solidFill>
          <a:latin typeface="Arial" pitchFamily="34" charset="0"/>
        </a:defRPr>
      </a:lvl8pPr>
      <a:lvl9pPr marL="1828800" algn="r" rtl="0" eaLnBrk="1" fontAlgn="base" hangingPunct="1">
        <a:spcBef>
          <a:spcPct val="0"/>
        </a:spcBef>
        <a:spcAft>
          <a:spcPct val="0"/>
        </a:spcAft>
        <a:defRPr sz="1200" b="1" i="1">
          <a:solidFill>
            <a:schemeClr val="tx1"/>
          </a:solidFill>
          <a:latin typeface="Arial" pitchFamily="34" charset="0"/>
        </a:defRPr>
      </a:lvl9pPr>
    </p:titleStyle>
    <p:body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D:\Projekte\Vorlesungen\2013%20WS%20Visualization%20and%20Data%20Analysis\Lectures\Lecture11\ExtractSaddleConnectionVideo.avi" TargetMode="External"/><Relationship Id="rId1" Type="http://schemas.microsoft.com/office/2007/relationships/media" Target="file:///D:\Projekte\Vorlesungen\2013%20WS%20Visualization%20and%20Data%20Analysis\Lectures\Lecture11\ExtractSaddleConnectionVideo.avi"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D:\Projekte\Vorlesungen\2013%20WS%20Visualization%20and%20Data%20Analysis\Lectures\Lecture11\BlueSkyBifurcationVideo.avi" TargetMode="External"/><Relationship Id="rId1" Type="http://schemas.microsoft.com/office/2007/relationships/media" Target="file:///D:\Projekte\Vorlesungen\2013%20WS%20Visualization%20and%20Data%20Analysis\Lectures\Lecture11\BlueSkyBifurcationVideo.avi"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3.xml"/><Relationship Id="rId7" Type="http://schemas.openxmlformats.org/officeDocument/2006/relationships/image" Target="../media/image2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27.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8.xml"/><Relationship Id="rId7" Type="http://schemas.openxmlformats.org/officeDocument/2006/relationships/image" Target="../media/image40.png"/><Relationship Id="rId2" Type="http://schemas.openxmlformats.org/officeDocument/2006/relationships/video" Target="file:///D:\Projekte\Vorlesungen\2013%20WS%20Visualization%20and%20Data%20Analysis\Lectures\Lecture11\ANoiseOldFFF.avi" TargetMode="External"/><Relationship Id="rId1" Type="http://schemas.microsoft.com/office/2007/relationships/media" Target="file:///D:\Projekte\Vorlesungen\2013%20WS%20Visualization%20and%20Data%20Analysis\Lectures\Lecture11\ANoiseOldFFF.avi" TargetMode="External"/><Relationship Id="rId6" Type="http://schemas.openxmlformats.org/officeDocument/2006/relationships/image" Target="../media/image39.png"/><Relationship Id="rId5" Type="http://schemas.openxmlformats.org/officeDocument/2006/relationships/slideLayout" Target="../slideLayouts/slideLayout7.xml"/><Relationship Id="rId4" Type="http://schemas.openxmlformats.org/officeDocument/2006/relationships/tags" Target="../tags/tag9.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media" Target="file:///D:\Projekte\Vorlesungen\2015-16%20P4%20Visualization\Lectures\Lecture10\CavityFold_IntegrateOFFF.avi" TargetMode="External"/><Relationship Id="rId7" Type="http://schemas.openxmlformats.org/officeDocument/2006/relationships/image" Target="../media/image44.png"/><Relationship Id="rId2" Type="http://schemas.openxmlformats.org/officeDocument/2006/relationships/video" Target="file:///D:\Projekte\Vorlesungen\2015-16%20P4%20Visualization\Lectures\Lecture10\CavityFold_LICSlicing.avi" TargetMode="External"/><Relationship Id="rId1" Type="http://schemas.microsoft.com/office/2007/relationships/media" Target="file:///D:\Projekte\Vorlesungen\2015-16%20P4%20Visualization\Lectures\Lecture10\CavityFold_LICSlicing.avi" TargetMode="External"/><Relationship Id="rId6" Type="http://schemas.openxmlformats.org/officeDocument/2006/relationships/notesSlide" Target="../notesSlides/notesSlide8.xml"/><Relationship Id="rId11" Type="http://schemas.openxmlformats.org/officeDocument/2006/relationships/image" Target="../media/image48.png"/><Relationship Id="rId5" Type="http://schemas.openxmlformats.org/officeDocument/2006/relationships/slideLayout" Target="../slideLayouts/slideLayout8.xml"/><Relationship Id="rId10" Type="http://schemas.openxmlformats.org/officeDocument/2006/relationships/image" Target="../media/image47.jpeg"/><Relationship Id="rId4" Type="http://schemas.openxmlformats.org/officeDocument/2006/relationships/video" Target="file:///D:\Projekte\Vorlesungen\2015-16%20P4%20Visualization\Lectures\Lecture10\CavityFold_IntegrateOFFF.avi" TargetMode="External"/><Relationship Id="rId9" Type="http://schemas.openxmlformats.org/officeDocument/2006/relationships/image" Target="../media/image46.jpe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8.png"/><Relationship Id="rId18" Type="http://schemas.openxmlformats.org/officeDocument/2006/relationships/image" Target="../media/image57.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27.png"/><Relationship Id="rId17" Type="http://schemas.openxmlformats.org/officeDocument/2006/relationships/image" Target="../media/image56.png"/><Relationship Id="rId2" Type="http://schemas.openxmlformats.org/officeDocument/2006/relationships/tags" Target="../tags/tag11.xml"/><Relationship Id="rId16" Type="http://schemas.openxmlformats.org/officeDocument/2006/relationships/image" Target="../media/image55.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52.png"/><Relationship Id="rId5" Type="http://schemas.openxmlformats.org/officeDocument/2006/relationships/tags" Target="../tags/tag14.xml"/><Relationship Id="rId15" Type="http://schemas.openxmlformats.org/officeDocument/2006/relationships/image" Target="../media/image54.png"/><Relationship Id="rId10" Type="http://schemas.openxmlformats.org/officeDocument/2006/relationships/image" Target="../media/image51.png"/><Relationship Id="rId4" Type="http://schemas.openxmlformats.org/officeDocument/2006/relationships/tags" Target="../tags/tag13.xml"/><Relationship Id="rId9" Type="http://schemas.openxmlformats.org/officeDocument/2006/relationships/notesSlide" Target="../notesSlides/notesSlide11.xml"/><Relationship Id="rId14"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27.png"/><Relationship Id="rId18" Type="http://schemas.openxmlformats.org/officeDocument/2006/relationships/image" Target="../media/image54.png"/><Relationship Id="rId3" Type="http://schemas.openxmlformats.org/officeDocument/2006/relationships/tags" Target="../tags/tag19.xml"/><Relationship Id="rId21" Type="http://schemas.openxmlformats.org/officeDocument/2006/relationships/image" Target="../media/image61.png"/><Relationship Id="rId7" Type="http://schemas.openxmlformats.org/officeDocument/2006/relationships/tags" Target="../tags/tag23.xml"/><Relationship Id="rId12" Type="http://schemas.openxmlformats.org/officeDocument/2006/relationships/notesSlide" Target="../notesSlides/notesSlide12.xml"/><Relationship Id="rId17" Type="http://schemas.openxmlformats.org/officeDocument/2006/relationships/image" Target="../media/image53.png"/><Relationship Id="rId25" Type="http://schemas.openxmlformats.org/officeDocument/2006/relationships/image" Target="../media/image64.png"/><Relationship Id="rId2" Type="http://schemas.openxmlformats.org/officeDocument/2006/relationships/tags" Target="../tags/tag18.xml"/><Relationship Id="rId16" Type="http://schemas.openxmlformats.org/officeDocument/2006/relationships/image" Target="../media/image60.png"/><Relationship Id="rId20" Type="http://schemas.openxmlformats.org/officeDocument/2006/relationships/image" Target="../media/image56.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slideLayout" Target="../slideLayouts/slideLayout7.xml"/><Relationship Id="rId24" Type="http://schemas.openxmlformats.org/officeDocument/2006/relationships/image" Target="../media/image28.png"/><Relationship Id="rId5" Type="http://schemas.openxmlformats.org/officeDocument/2006/relationships/tags" Target="../tags/tag21.xml"/><Relationship Id="rId15" Type="http://schemas.openxmlformats.org/officeDocument/2006/relationships/image" Target="../media/image59.png"/><Relationship Id="rId23" Type="http://schemas.openxmlformats.org/officeDocument/2006/relationships/image" Target="../media/image63.png"/><Relationship Id="rId10" Type="http://schemas.openxmlformats.org/officeDocument/2006/relationships/tags" Target="../tags/tag26.xml"/><Relationship Id="rId19" Type="http://schemas.openxmlformats.org/officeDocument/2006/relationships/image" Target="../media/image55.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58.png"/><Relationship Id="rId22"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image" Target="../media/image64.png"/><Relationship Id="rId26" Type="http://schemas.openxmlformats.org/officeDocument/2006/relationships/image" Target="../media/image73.png"/><Relationship Id="rId3" Type="http://schemas.openxmlformats.org/officeDocument/2006/relationships/tags" Target="../tags/tag29.xml"/><Relationship Id="rId21" Type="http://schemas.openxmlformats.org/officeDocument/2006/relationships/image" Target="../media/image68.png"/><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image" Target="../media/image66.png"/><Relationship Id="rId25" Type="http://schemas.openxmlformats.org/officeDocument/2006/relationships/image" Target="../media/image72.png"/><Relationship Id="rId2" Type="http://schemas.openxmlformats.org/officeDocument/2006/relationships/tags" Target="../tags/tag28.xml"/><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image" Target="../media/image71.png"/><Relationship Id="rId5" Type="http://schemas.openxmlformats.org/officeDocument/2006/relationships/tags" Target="../tags/tag31.xml"/><Relationship Id="rId15" Type="http://schemas.openxmlformats.org/officeDocument/2006/relationships/notesSlide" Target="../notesSlides/notesSlide13.xml"/><Relationship Id="rId23" Type="http://schemas.openxmlformats.org/officeDocument/2006/relationships/image" Target="../media/image70.png"/><Relationship Id="rId10" Type="http://schemas.openxmlformats.org/officeDocument/2006/relationships/tags" Target="../tags/tag36.xml"/><Relationship Id="rId19" Type="http://schemas.openxmlformats.org/officeDocument/2006/relationships/image" Target="../media/image52.pn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Layout" Target="../slideLayouts/slideLayout7.xml"/><Relationship Id="rId22"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Vorlesungen\2013%20WS%20Visualization%20and%20Data%20Analysis\Lectures\Lecture10\SimpleFeaturesVideo.avi" TargetMode="External"/><Relationship Id="rId1" Type="http://schemas.microsoft.com/office/2007/relationships/media" Target="file:///D:\Projekte\Vorlesungen\2013%20WS%20Visualization%20and%20Data%20Analysis\Lectures\Lecture10\SimpleFeaturesVideo.avi"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14.xml"/><Relationship Id="rId13" Type="http://schemas.openxmlformats.org/officeDocument/2006/relationships/image" Target="../media/image76.png"/><Relationship Id="rId3" Type="http://schemas.openxmlformats.org/officeDocument/2006/relationships/tags" Target="../tags/tag42.xml"/><Relationship Id="rId7" Type="http://schemas.openxmlformats.org/officeDocument/2006/relationships/slideLayout" Target="../slideLayouts/slideLayout7.xml"/><Relationship Id="rId12" Type="http://schemas.openxmlformats.org/officeDocument/2006/relationships/image" Target="../media/image47.jpeg"/><Relationship Id="rId17" Type="http://schemas.openxmlformats.org/officeDocument/2006/relationships/image" Target="../media/image80.png"/><Relationship Id="rId2" Type="http://schemas.openxmlformats.org/officeDocument/2006/relationships/tags" Target="../tags/tag41.xml"/><Relationship Id="rId16" Type="http://schemas.openxmlformats.org/officeDocument/2006/relationships/image" Target="../media/image79.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46.jpeg"/><Relationship Id="rId5" Type="http://schemas.openxmlformats.org/officeDocument/2006/relationships/tags" Target="../tags/tag44.xml"/><Relationship Id="rId15" Type="http://schemas.openxmlformats.org/officeDocument/2006/relationships/image" Target="../media/image78.png"/><Relationship Id="rId10" Type="http://schemas.openxmlformats.org/officeDocument/2006/relationships/image" Target="../media/image75.jpeg"/><Relationship Id="rId4" Type="http://schemas.openxmlformats.org/officeDocument/2006/relationships/tags" Target="../tags/tag43.xml"/><Relationship Id="rId9" Type="http://schemas.openxmlformats.org/officeDocument/2006/relationships/image" Target="../media/image74.png"/><Relationship Id="rId14" Type="http://schemas.openxmlformats.org/officeDocument/2006/relationships/image" Target="../media/image77.png"/></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3" Type="http://schemas.microsoft.com/office/2007/relationships/media" Target="file:///D:\Projekte\Vorlesungen\2015-16%20P4%20Visualization\Lectures\Lecture10\CavityFold_StableFFF.avi" TargetMode="External"/><Relationship Id="rId7" Type="http://schemas.openxmlformats.org/officeDocument/2006/relationships/image" Target="../media/image81.png"/><Relationship Id="rId2" Type="http://schemas.openxmlformats.org/officeDocument/2006/relationships/video" Target="file:///D:\Projekte\Vorlesungen\2015-16%20P4%20Visualization\Lectures\Lecture10\CavityFold_OrigFFF.avi" TargetMode="External"/><Relationship Id="rId1" Type="http://schemas.microsoft.com/office/2007/relationships/media" Target="file:///D:\Projekte\Vorlesungen\2015-16%20P4%20Visualization\Lectures\Lecture10\CavityFold_OrigFFF.avi" TargetMode="External"/><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video" Target="file:///D:\Projekte\Vorlesungen\2015-16%20P4%20Visualization\Lectures\Lecture10\CavityFold_StableFFF.avi"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86.jpeg"/><Relationship Id="rId5" Type="http://schemas.openxmlformats.org/officeDocument/2006/relationships/image" Target="../media/image83.jpe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46.xml"/><Relationship Id="rId7" Type="http://schemas.openxmlformats.org/officeDocument/2006/relationships/image" Target="../media/image88.png"/><Relationship Id="rId2" Type="http://schemas.openxmlformats.org/officeDocument/2006/relationships/video" Target="file:///D:\Projekte\Flow3D\Vortr&#228;ge\Vis2011\SinusCircleNoCover.avi" TargetMode="External"/><Relationship Id="rId1" Type="http://schemas.microsoft.com/office/2007/relationships/media" Target="file:///D:\Projekte\Flow3D\Vortr&#228;ge\Vis2011\SinusCircleNoCover.avi" TargetMode="External"/><Relationship Id="rId6" Type="http://schemas.openxmlformats.org/officeDocument/2006/relationships/notesSlide" Target="../notesSlides/notesSlide18.xml"/><Relationship Id="rId5" Type="http://schemas.openxmlformats.org/officeDocument/2006/relationships/slideLayout" Target="../slideLayouts/slideLayout8.xml"/><Relationship Id="rId4" Type="http://schemas.openxmlformats.org/officeDocument/2006/relationships/tags" Target="../tags/tag47.xml"/><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48.xml"/><Relationship Id="rId7" Type="http://schemas.openxmlformats.org/officeDocument/2006/relationships/image" Target="../media/image40.png"/><Relationship Id="rId2" Type="http://schemas.openxmlformats.org/officeDocument/2006/relationships/video" Target="file:///D:\Projekte\Vorlesungen\2013%20WS%20Visualization%20and%20Data%20Analysis\Lectures\Lecture11\ANoiseOldFFF.avi" TargetMode="External"/><Relationship Id="rId1" Type="http://schemas.microsoft.com/office/2007/relationships/media" Target="file:///D:\Projekte\Vorlesungen\2013%20WS%20Visualization%20and%20Data%20Analysis\Lectures\Lecture11\ANoiseOldFFF.avi" TargetMode="External"/><Relationship Id="rId6" Type="http://schemas.openxmlformats.org/officeDocument/2006/relationships/image" Target="../media/image39.png"/><Relationship Id="rId5" Type="http://schemas.openxmlformats.org/officeDocument/2006/relationships/slideLayout" Target="../slideLayouts/slideLayout7.xml"/><Relationship Id="rId4" Type="http://schemas.openxmlformats.org/officeDocument/2006/relationships/tags" Target="../tags/tag49.xml"/><Relationship Id="rId9" Type="http://schemas.openxmlformats.org/officeDocument/2006/relationships/image" Target="../media/image91.emf"/></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92.emf"/><Relationship Id="rId4" Type="http://schemas.openxmlformats.org/officeDocument/2006/relationships/image" Target="../media/image91.e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Vorlesungen\2011%20WS%20Scientific%20Visualization\Lecture17\ANoiseNewFFF.avi" TargetMode="External"/><Relationship Id="rId1" Type="http://schemas.microsoft.com/office/2007/relationships/media" Target="file:///D:\Projekte\Vorlesungen\2011%20WS%20Scientific%20Visualization\Lecture17\ANoiseNewFFF.avi" TargetMode="Externa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01.png"/><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8.emf"/><Relationship Id="rId11" Type="http://schemas.openxmlformats.org/officeDocument/2006/relationships/image" Target="../media/image100.emf"/><Relationship Id="rId5" Type="http://schemas.openxmlformats.org/officeDocument/2006/relationships/oleObject" Target="../embeddings/oleObject1.bin"/><Relationship Id="rId10" Type="http://schemas.openxmlformats.org/officeDocument/2006/relationships/oleObject" Target="../embeddings/oleObject4.bin"/><Relationship Id="rId4" Type="http://schemas.openxmlformats.org/officeDocument/2006/relationships/image" Target="../media/image102.png"/><Relationship Id="rId9" Type="http://schemas.openxmlformats.org/officeDocument/2006/relationships/image" Target="../media/image9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6" Type="http://schemas.openxmlformats.org/officeDocument/2006/relationships/image" Target="../media/image109.jpeg"/><Relationship Id="rId5" Type="http://schemas.openxmlformats.org/officeDocument/2006/relationships/image" Target="../media/image108.pn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jpe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3.jpeg"/><Relationship Id="rId2" Type="http://schemas.openxmlformats.org/officeDocument/2006/relationships/video" Target="file:///D:\Projekte\Vorlesungen\2011%20WS%20Scientific%20Visualization\Lecture17\CavityVideoSlicing3D.avi" TargetMode="External"/><Relationship Id="rId1" Type="http://schemas.microsoft.com/office/2007/relationships/media" Target="file:///D:\Projekte\Vorlesungen\2011%20WS%20Scientific%20Visualization\Lecture17\CavityVideoSlicing3D.avi" TargetMode="Externa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8.xml"/><Relationship Id="rId4" Type="http://schemas.openxmlformats.org/officeDocument/2006/relationships/image" Target="../media/image137.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Vorlesungen\2015-16%20P4%20Visualization\Lectures\Lecture10\SimpleTerrainIsoSliceTop.divx.avi" TargetMode="External"/><Relationship Id="rId1" Type="http://schemas.microsoft.com/office/2007/relationships/media" Target="file:///D:\Projekte\Vorlesungen\2015-16%20P4%20Visualization\Lectures\Lecture10\SimpleTerrainIsoSliceTop.divx.avi" TargetMode="External"/><Relationship Id="rId4" Type="http://schemas.openxmlformats.org/officeDocument/2006/relationships/image" Target="../media/image13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Vorlesungen\2015-16%20P4%20Visualization\Lectures\Lecture10\SimpleTerrainIsoSliceDual.avi" TargetMode="External"/><Relationship Id="rId1" Type="http://schemas.microsoft.com/office/2007/relationships/media" Target="file:///D:\Projekte\Vorlesungen\2015-16%20P4%20Visualization\Lectures\Lecture10\SimpleTerrainIsoSliceDual.avi" TargetMode="External"/><Relationship Id="rId4" Type="http://schemas.openxmlformats.org/officeDocument/2006/relationships/image" Target="../media/image139.png"/></Relationships>
</file>

<file path=ppt/slides/_rels/slide77.xml.rels><?xml version="1.0" encoding="UTF-8" standalone="yes"?>
<Relationships xmlns="http://schemas.openxmlformats.org/package/2006/relationships"><Relationship Id="rId8" Type="http://schemas.openxmlformats.org/officeDocument/2006/relationships/image" Target="../media/image140.png"/><Relationship Id="rId3" Type="http://schemas.microsoft.com/office/2007/relationships/media" Target="file:///D:\Projekte\Vorlesungen\2015-16%20P4%20Visualization\Lectures\Lecture10\SimpleTerrainIsoSliceTopSaddle.avi" TargetMode="External"/><Relationship Id="rId7" Type="http://schemas.openxmlformats.org/officeDocument/2006/relationships/slideLayout" Target="../slideLayouts/slideLayout7.xml"/><Relationship Id="rId2" Type="http://schemas.openxmlformats.org/officeDocument/2006/relationships/video" Target="file:///D:\Projekte\Vorlesungen\2015-16%20P4%20Visualization\Lectures\Lecture10\SimpleTerrainIsoSliceTopMinimum.avi" TargetMode="External"/><Relationship Id="rId1" Type="http://schemas.microsoft.com/office/2007/relationships/media" Target="file:///D:\Projekte\Vorlesungen\2015-16%20P4%20Visualization\Lectures\Lecture10\SimpleTerrainIsoSliceTopMinimum.avi" TargetMode="External"/><Relationship Id="rId6" Type="http://schemas.openxmlformats.org/officeDocument/2006/relationships/video" Target="file:///D:\Projekte\Vorlesungen\2015-16%20P4%20Visualization\Lectures\Lecture10\SimpleTerrainIsoSliceTopMaximum.avi" TargetMode="External"/><Relationship Id="rId11" Type="http://schemas.openxmlformats.org/officeDocument/2006/relationships/image" Target="../media/image143.png"/><Relationship Id="rId5" Type="http://schemas.microsoft.com/office/2007/relationships/media" Target="file:///D:\Projekte\Vorlesungen\2015-16%20P4%20Visualization\Lectures\Lecture10\SimpleTerrainIsoSliceTopMaximum.avi" TargetMode="External"/><Relationship Id="rId10" Type="http://schemas.openxmlformats.org/officeDocument/2006/relationships/image" Target="../media/image142.png"/><Relationship Id="rId4" Type="http://schemas.openxmlformats.org/officeDocument/2006/relationships/video" Target="file:///D:\Projekte\Vorlesungen\2015-16%20P4%20Visualization\Lectures\Lecture10\SimpleTerrainIsoSliceTopSaddle.avi" TargetMode="External"/><Relationship Id="rId9" Type="http://schemas.openxmlformats.org/officeDocument/2006/relationships/image" Target="../media/image141.png"/></Relationships>
</file>

<file path=ppt/slides/_rels/slide7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4.jpeg"/><Relationship Id="rId7" Type="http://schemas.openxmlformats.org/officeDocument/2006/relationships/image" Target="../media/image147.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D:\Projekte\Vorlesungen\2013%20WS%20Visualization%20and%20Data%20Analysis\Lectures\Lecture11\SimpleFeatures2D.avi" TargetMode="External"/><Relationship Id="rId1" Type="http://schemas.microsoft.com/office/2007/relationships/media" Target="file:///D:\Projekte\Vorlesungen\2013%20WS%20Visualization%20and%20Data%20Analysis\Lectures\Lecture11\SimpleFeatures2D.avi" TargetMode="Externa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TopoXD\Vortr&#228;ge\Joint%20Lecture%2005.10.2011\MaximumIntuition2D.avi" TargetMode="External"/><Relationship Id="rId1" Type="http://schemas.microsoft.com/office/2007/relationships/media" Target="file:///D:\Projekte\TopoXD\Vortr&#228;ge\Joint%20Lecture%2005.10.2011\MaximumIntuition2D.avi" TargetMode="External"/><Relationship Id="rId4" Type="http://schemas.openxmlformats.org/officeDocument/2006/relationships/image" Target="../media/image15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Projekte\TopoXD\Vortr&#228;ge\Joint%20Lecture%2005.10.2011\MaximumIntuition3D.avi" TargetMode="External"/><Relationship Id="rId1" Type="http://schemas.microsoft.com/office/2007/relationships/media" Target="file:///D:\Projekte\TopoXD\Vortr&#228;ge\Joint%20Lecture%2005.10.2011\MaximumIntuition3D.avi" TargetMode="External"/><Relationship Id="rId4" Type="http://schemas.openxmlformats.org/officeDocument/2006/relationships/image" Target="../media/image152.png"/></Relationships>
</file>

<file path=ppt/slides/_rels/slide8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slideLayout" Target="../slideLayouts/slideLayout7.xml"/><Relationship Id="rId7" Type="http://schemas.openxmlformats.org/officeDocument/2006/relationships/image" Target="../media/image159.png"/><Relationship Id="rId2" Type="http://schemas.openxmlformats.org/officeDocument/2006/relationships/video" Target="file:///D:\Projekte\Vorlesungen\2015-16%20P4%20Visualization\Lectures\Lecture10\NoisyHill2DSimplification.avi" TargetMode="External"/><Relationship Id="rId1" Type="http://schemas.microsoft.com/office/2007/relationships/media" Target="file:///D:\Projekte\Vorlesungen\2015-16%20P4%20Visualization\Lectures\Lecture10\NoisyHill2DSimplification.avi" TargetMode="Externa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image" Target="../media/image161.png"/></Relationships>
</file>

<file path=ppt/slides/_rels/slide8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Rectangle 2"/>
          <p:cNvSpPr>
            <a:spLocks noGrp="1" noChangeArrowheads="1"/>
          </p:cNvSpPr>
          <p:nvPr>
            <p:ph type="ctrTitle"/>
          </p:nvPr>
        </p:nvSpPr>
        <p:spPr/>
        <p:txBody>
          <a:bodyPr/>
          <a:lstStyle/>
          <a:p>
            <a:r>
              <a:rPr lang="en-US" dirty="0"/>
              <a:t>Feature-based </a:t>
            </a:r>
            <a:r>
              <a:rPr lang="en-US" dirty="0" smtClean="0"/>
              <a:t>Methods</a:t>
            </a:r>
            <a:endParaRPr lang="de-DE" dirty="0"/>
          </a:p>
        </p:txBody>
      </p:sp>
      <p:sp>
        <p:nvSpPr>
          <p:cNvPr id="1306627" name="Rectangle 3"/>
          <p:cNvSpPr>
            <a:spLocks noGrp="1" noChangeArrowheads="1"/>
          </p:cNvSpPr>
          <p:nvPr>
            <p:ph type="subTitle" idx="1"/>
          </p:nvPr>
        </p:nvSpPr>
        <p:spPr>
          <a:xfrm>
            <a:off x="1524000" y="3933825"/>
            <a:ext cx="7239000" cy="1439863"/>
          </a:xfrm>
        </p:spPr>
        <p:txBody>
          <a:bodyPr/>
          <a:lstStyle/>
          <a:p>
            <a:r>
              <a:rPr lang="en-US" dirty="0"/>
              <a:t>Topology </a:t>
            </a:r>
            <a:r>
              <a:rPr lang="en-US" dirty="0" smtClean="0"/>
              <a:t>of Vector </a:t>
            </a:r>
            <a:r>
              <a:rPr lang="en-US" dirty="0"/>
              <a:t>and Scalar </a:t>
            </a:r>
            <a:r>
              <a:rPr lang="en-US" dirty="0" smtClean="0"/>
              <a:t>Fields II</a:t>
            </a:r>
          </a:p>
          <a:p>
            <a:r>
              <a:rPr lang="en-US" dirty="0" smtClean="0"/>
              <a:t>Unified Feature Extraction Architecture</a:t>
            </a:r>
          </a:p>
          <a:p>
            <a:endParaRPr lang="en-US" dirty="0" smtClean="0"/>
          </a:p>
          <a:p>
            <a:r>
              <a:rPr lang="en-US" dirty="0" smtClean="0"/>
              <a:t>Scalar Topology + Persistence </a:t>
            </a:r>
            <a:r>
              <a:rPr lang="en-US" dirty="0" smtClean="0">
                <a:sym typeface="Wingdings" pitchFamily="2" charset="2"/>
              </a:rPr>
              <a:t>= </a:t>
            </a:r>
            <a:r>
              <a:rPr lang="en-US" dirty="0" err="1" smtClean="0">
                <a:sym typeface="Wingdings" pitchFamily="2" charset="2"/>
              </a:rPr>
              <a:t>Extremal</a:t>
            </a:r>
            <a:r>
              <a:rPr lang="en-US" dirty="0" smtClean="0">
                <a:sym typeface="Wingdings" pitchFamily="2" charset="2"/>
              </a:rPr>
              <a:t> Structures II</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60" name="Rectangle 4"/>
          <p:cNvSpPr>
            <a:spLocks noGrp="1" noChangeArrowheads="1"/>
          </p:cNvSpPr>
          <p:nvPr>
            <p:ph type="title"/>
          </p:nvPr>
        </p:nvSpPr>
        <p:spPr/>
        <p:txBody>
          <a:bodyPr/>
          <a:lstStyle/>
          <a:p>
            <a:r>
              <a:rPr lang="en-US"/>
              <a:t>Flow Visualization: Problems and Concepts</a:t>
            </a:r>
            <a:endParaRPr lang="de-DE"/>
          </a:p>
        </p:txBody>
      </p:sp>
      <p:sp>
        <p:nvSpPr>
          <p:cNvPr id="1376259" name="Rectangle 3"/>
          <p:cNvSpPr>
            <a:spLocks noGrp="1" noChangeArrowheads="1"/>
          </p:cNvSpPr>
          <p:nvPr>
            <p:ph idx="1"/>
          </p:nvPr>
        </p:nvSpPr>
        <p:spPr>
          <a:xfrm>
            <a:off x="250825" y="549275"/>
            <a:ext cx="8642350" cy="2406650"/>
          </a:xfrm>
        </p:spPr>
        <p:txBody>
          <a:bodyPr/>
          <a:lstStyle/>
          <a:p>
            <a:r>
              <a:rPr lang="en-US" b="1" u="sng" dirty="0"/>
              <a:t>Bifurcations</a:t>
            </a:r>
            <a:r>
              <a:rPr lang="en-US" u="sng" dirty="0"/>
              <a:t>:</a:t>
            </a:r>
            <a:endParaRPr lang="en-US" dirty="0"/>
          </a:p>
          <a:p>
            <a:pPr lvl="1"/>
            <a:r>
              <a:rPr lang="en-US" dirty="0"/>
              <a:t> </a:t>
            </a:r>
            <a:r>
              <a:rPr lang="en-US" b="1" dirty="0"/>
              <a:t>Saddle connection: </a:t>
            </a:r>
          </a:p>
          <a:p>
            <a:pPr lvl="2"/>
            <a:r>
              <a:rPr lang="en-US" dirty="0"/>
              <a:t> separatrix from one saddle ends in another saddle</a:t>
            </a:r>
            <a:endParaRPr lang="de-DE" dirty="0"/>
          </a:p>
        </p:txBody>
      </p:sp>
      <p:pic>
        <p:nvPicPr>
          <p:cNvPr id="1376261" name="ExtractSaddleConnectionVideo.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2438400" y="2332038"/>
            <a:ext cx="4267200" cy="219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766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0000" fill="hold"/>
                                        <p:tgtEl>
                                          <p:spTgt spid="137626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376261"/>
                </p:tgtEl>
              </p:cMediaNode>
            </p:video>
            <p:seq concurrent="1" nextAc="seek">
              <p:cTn id="8" restart="whenNotActive" fill="hold" evtFilter="cancelBubble" nodeType="interactiveSeq">
                <p:stCondLst>
                  <p:cond evt="onClick" delay="0">
                    <p:tgtEl>
                      <p:spTgt spid="1376261"/>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376261"/>
                                        </p:tgtEl>
                                      </p:cBhvr>
                                    </p:cmd>
                                  </p:childTnLst>
                                </p:cTn>
                              </p:par>
                            </p:childTnLst>
                          </p:cTn>
                        </p:par>
                      </p:childTnLst>
                    </p:cTn>
                  </p:par>
                </p:childTnLst>
              </p:cTn>
              <p:nextCondLst>
                <p:cond evt="onClick" delay="0">
                  <p:tgtEl>
                    <p:spTgt spid="137626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4" name="Rectangle 4"/>
          <p:cNvSpPr>
            <a:spLocks noGrp="1" noChangeArrowheads="1"/>
          </p:cNvSpPr>
          <p:nvPr>
            <p:ph type="title"/>
          </p:nvPr>
        </p:nvSpPr>
        <p:spPr/>
        <p:txBody>
          <a:bodyPr/>
          <a:lstStyle/>
          <a:p>
            <a:r>
              <a:rPr lang="en-US"/>
              <a:t>Flow Visualization: Problems and Concepts</a:t>
            </a:r>
            <a:endParaRPr lang="de-DE"/>
          </a:p>
        </p:txBody>
      </p:sp>
      <p:sp>
        <p:nvSpPr>
          <p:cNvPr id="1377283" name="Rectangle 3"/>
          <p:cNvSpPr>
            <a:spLocks noGrp="1" noChangeArrowheads="1"/>
          </p:cNvSpPr>
          <p:nvPr>
            <p:ph idx="1"/>
          </p:nvPr>
        </p:nvSpPr>
        <p:spPr>
          <a:xfrm>
            <a:off x="250825" y="549275"/>
            <a:ext cx="8642350" cy="2346325"/>
          </a:xfrm>
        </p:spPr>
        <p:txBody>
          <a:bodyPr/>
          <a:lstStyle/>
          <a:p>
            <a:pPr>
              <a:lnSpc>
                <a:spcPct val="125000"/>
              </a:lnSpc>
            </a:pPr>
            <a:r>
              <a:rPr lang="en-US" b="1" u="sng" dirty="0"/>
              <a:t>Bifurcations:</a:t>
            </a:r>
          </a:p>
          <a:p>
            <a:pPr lvl="1">
              <a:lnSpc>
                <a:spcPct val="125000"/>
              </a:lnSpc>
            </a:pPr>
            <a:r>
              <a:rPr lang="en-US" b="1" dirty="0"/>
              <a:t>Saddle connection:</a:t>
            </a:r>
            <a:r>
              <a:rPr lang="en-US" dirty="0"/>
              <a:t> </a:t>
            </a:r>
          </a:p>
          <a:p>
            <a:pPr lvl="2">
              <a:lnSpc>
                <a:spcPct val="125000"/>
              </a:lnSpc>
            </a:pPr>
            <a:r>
              <a:rPr lang="en-US" dirty="0"/>
              <a:t>separatrix from one saddle ends in another saddle</a:t>
            </a:r>
          </a:p>
          <a:p>
            <a:pPr lvl="2">
              <a:lnSpc>
                <a:spcPct val="125000"/>
              </a:lnSpc>
            </a:pPr>
            <a:r>
              <a:rPr lang="en-US" dirty="0" smtClean="0"/>
              <a:t>Special case </a:t>
            </a:r>
            <a:r>
              <a:rPr lang="en-US" b="1" dirty="0" smtClean="0"/>
              <a:t>Periodic </a:t>
            </a:r>
            <a:r>
              <a:rPr lang="en-US" b="1" dirty="0"/>
              <a:t>blue sky </a:t>
            </a:r>
            <a:r>
              <a:rPr lang="en-US" b="1" dirty="0" smtClean="0"/>
              <a:t>bifurcation</a:t>
            </a:r>
            <a:r>
              <a:rPr lang="en-US" dirty="0" smtClean="0"/>
              <a:t>:</a:t>
            </a:r>
            <a:br>
              <a:rPr lang="en-US" dirty="0" smtClean="0"/>
            </a:br>
            <a:r>
              <a:rPr lang="en-US" dirty="0" smtClean="0"/>
              <a:t>separatrix </a:t>
            </a:r>
            <a:r>
              <a:rPr lang="en-US" dirty="0"/>
              <a:t>of one saddle ends in the </a:t>
            </a:r>
            <a:r>
              <a:rPr lang="en-US" b="1" i="1" dirty="0"/>
              <a:t>same</a:t>
            </a:r>
            <a:r>
              <a:rPr lang="en-US" dirty="0"/>
              <a:t> saddle</a:t>
            </a:r>
            <a:endParaRPr lang="de-DE" dirty="0"/>
          </a:p>
        </p:txBody>
      </p:sp>
      <p:pic>
        <p:nvPicPr>
          <p:cNvPr id="1377285" name="BlueSkyBifurcationVideo.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2438400" y="3124200"/>
            <a:ext cx="4267200" cy="219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74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0000" fill="hold"/>
                                        <p:tgtEl>
                                          <p:spTgt spid="137728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377285"/>
                </p:tgtEl>
              </p:cMediaNode>
            </p:video>
            <p:seq concurrent="1" nextAc="seek">
              <p:cTn id="8" restart="whenNotActive" fill="hold" evtFilter="cancelBubble" nodeType="interactiveSeq">
                <p:stCondLst>
                  <p:cond evt="onClick" delay="0">
                    <p:tgtEl>
                      <p:spTgt spid="137728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377285"/>
                                        </p:tgtEl>
                                      </p:cBhvr>
                                    </p:cmd>
                                  </p:childTnLst>
                                </p:cTn>
                              </p:par>
                            </p:childTnLst>
                          </p:cTn>
                        </p:par>
                      </p:childTnLst>
                    </p:cTn>
                  </p:par>
                </p:childTnLst>
              </p:cTn>
              <p:nextCondLst>
                <p:cond evt="onClick" delay="0">
                  <p:tgtEl>
                    <p:spTgt spid="137728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83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2286000"/>
            <a:ext cx="1790700" cy="1790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3783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572000"/>
            <a:ext cx="1744663" cy="1752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83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2200" y="4572000"/>
            <a:ext cx="1752600" cy="1752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830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4560888"/>
            <a:ext cx="1752600" cy="1752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831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4564063"/>
            <a:ext cx="1752600" cy="17383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8312" name="Rectangle 8"/>
          <p:cNvSpPr>
            <a:spLocks noGrp="1" noChangeArrowheads="1"/>
          </p:cNvSpPr>
          <p:nvPr>
            <p:ph type="title"/>
          </p:nvPr>
        </p:nvSpPr>
        <p:spPr/>
        <p:txBody>
          <a:bodyPr/>
          <a:lstStyle/>
          <a:p>
            <a:r>
              <a:rPr lang="en-US"/>
              <a:t>Flow Visualization: Problems and Concepts</a:t>
            </a:r>
            <a:endParaRPr lang="de-DE"/>
          </a:p>
        </p:txBody>
      </p:sp>
      <p:sp>
        <p:nvSpPr>
          <p:cNvPr id="1378311" name="Rectangle 7"/>
          <p:cNvSpPr>
            <a:spLocks noGrp="1" noChangeArrowheads="1"/>
          </p:cNvSpPr>
          <p:nvPr>
            <p:ph idx="1"/>
          </p:nvPr>
        </p:nvSpPr>
        <p:spPr>
          <a:xfrm>
            <a:off x="250825" y="549275"/>
            <a:ext cx="5561013" cy="3181350"/>
          </a:xfrm>
        </p:spPr>
        <p:txBody>
          <a:bodyPr/>
          <a:lstStyle/>
          <a:p>
            <a:r>
              <a:rPr lang="en-US" b="1" u="sng"/>
              <a:t>Bifurcations:</a:t>
            </a:r>
          </a:p>
          <a:p>
            <a:pPr lvl="1"/>
            <a:r>
              <a:rPr lang="en-US"/>
              <a:t> </a:t>
            </a:r>
            <a:r>
              <a:rPr lang="en-US" b="1"/>
              <a:t>cyclic fold bifurcation:</a:t>
            </a:r>
          </a:p>
          <a:p>
            <a:pPr lvl="3"/>
            <a:r>
              <a:rPr lang="en-US"/>
              <a:t>two isolated closed stream lines collapse and disappear</a:t>
            </a:r>
          </a:p>
          <a:p>
            <a:pPr lvl="3"/>
            <a:r>
              <a:rPr lang="en-US"/>
              <a:t>reverse</a:t>
            </a:r>
            <a:endParaRPr lang="de-DE"/>
          </a:p>
        </p:txBody>
      </p:sp>
    </p:spTree>
    <p:extLst>
      <p:ext uri="{BB962C8B-B14F-4D97-AF65-F5344CB8AC3E}">
        <p14:creationId xmlns:p14="http://schemas.microsoft.com/office/powerpoint/2010/main" val="1675401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0" name="Rectangle 2"/>
          <p:cNvSpPr>
            <a:spLocks noGrp="1" noChangeArrowheads="1"/>
          </p:cNvSpPr>
          <p:nvPr>
            <p:ph type="title"/>
          </p:nvPr>
        </p:nvSpPr>
        <p:spPr/>
        <p:txBody>
          <a:bodyPr/>
          <a:lstStyle/>
          <a:p>
            <a:endParaRPr lang="en-US"/>
          </a:p>
        </p:txBody>
      </p:sp>
      <p:sp>
        <p:nvSpPr>
          <p:cNvPr id="1379331" name="Rectangle 3"/>
          <p:cNvSpPr>
            <a:spLocks noGrp="1" noChangeArrowheads="1"/>
          </p:cNvSpPr>
          <p:nvPr>
            <p:ph idx="1"/>
          </p:nvPr>
        </p:nvSpPr>
        <p:spPr/>
        <p:txBody>
          <a:bodyPr/>
          <a:lstStyle/>
          <a:p>
            <a:pPr>
              <a:buFont typeface="Wingdings" pitchFamily="2" charset="2"/>
              <a:buNone/>
            </a:pPr>
            <a:r>
              <a:rPr lang="de-DE" b="1"/>
              <a:t>Approach to feature extraction follows these principles</a:t>
            </a:r>
          </a:p>
          <a:p>
            <a:endParaRPr lang="de-DE"/>
          </a:p>
          <a:p>
            <a:r>
              <a:rPr lang="de-DE"/>
              <a:t>generic concepts</a:t>
            </a:r>
          </a:p>
          <a:p>
            <a:r>
              <a:rPr lang="de-DE"/>
              <a:t>reusability of algorithms</a:t>
            </a:r>
          </a:p>
          <a:p>
            <a:r>
              <a:rPr lang="de-DE"/>
              <a:t>chaining of algorithms</a:t>
            </a:r>
          </a:p>
          <a:p>
            <a:r>
              <a:rPr lang="de-DE"/>
              <a:t>grid independence</a:t>
            </a:r>
          </a:p>
        </p:txBody>
      </p:sp>
    </p:spTree>
    <p:extLst>
      <p:ext uri="{BB962C8B-B14F-4D97-AF65-F5344CB8AC3E}">
        <p14:creationId xmlns:p14="http://schemas.microsoft.com/office/powerpoint/2010/main" val="27831419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p:txBody>
          <a:bodyPr/>
          <a:lstStyle/>
          <a:p>
            <a:endParaRPr lang="en-US"/>
          </a:p>
        </p:txBody>
      </p:sp>
      <p:graphicFrame>
        <p:nvGraphicFramePr>
          <p:cNvPr id="1380355" name="Group 3"/>
          <p:cNvGraphicFramePr>
            <a:graphicFrameLocks noGrp="1"/>
          </p:cNvGraphicFramePr>
          <p:nvPr>
            <p:ph type="tbl" idx="1"/>
          </p:nvPr>
        </p:nvGraphicFramePr>
        <p:xfrm>
          <a:off x="647700" y="836613"/>
          <a:ext cx="7812088" cy="5120640"/>
        </p:xfrm>
        <a:graphic>
          <a:graphicData uri="http://schemas.openxmlformats.org/drawingml/2006/table">
            <a:tbl>
              <a:tblPr/>
              <a:tblGrid>
                <a:gridCol w="4076700"/>
                <a:gridCol w="1944688"/>
                <a:gridCol w="1790700"/>
              </a:tblGrid>
              <a:tr h="457200">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1" i="0" u="none" strike="noStrike" cap="none" normalizeH="0" baseline="0" smtClean="0">
                          <a:ln>
                            <a:noFill/>
                          </a:ln>
                          <a:solidFill>
                            <a:schemeClr val="bg1"/>
                          </a:solidFill>
                          <a:effectLst/>
                          <a:latin typeface="Arial" charset="0"/>
                        </a:rPr>
                        <a:t>Feature</a:t>
                      </a:r>
                    </a:p>
                  </a:txBody>
                  <a:tcPr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1" i="0" u="none" strike="noStrike" cap="none" normalizeH="0" baseline="0" smtClean="0">
                          <a:ln>
                            <a:noFill/>
                          </a:ln>
                          <a:solidFill>
                            <a:schemeClr val="bg1"/>
                          </a:solidFill>
                          <a:effectLst/>
                          <a:latin typeface="Arial" charset="0"/>
                        </a:rPr>
                        <a:t>Steady</a:t>
                      </a:r>
                    </a:p>
                  </a:txBody>
                  <a:tcPr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1" i="0" u="none" strike="noStrike" cap="none" normalizeH="0" baseline="0" smtClean="0">
                          <a:ln>
                            <a:noFill/>
                          </a:ln>
                          <a:solidFill>
                            <a:schemeClr val="bg1"/>
                          </a:solidFill>
                          <a:effectLst/>
                          <a:latin typeface="Arial" charset="0"/>
                        </a:rPr>
                        <a:t>Unsteady</a:t>
                      </a:r>
                    </a:p>
                  </a:txBody>
                  <a:tcPr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1"/>
                    </a:solidFill>
                  </a:tcPr>
                </a:tc>
              </a:tr>
              <a:tr h="460375">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0" i="0" u="none" strike="noStrike" cap="none" normalizeH="0" baseline="0" smtClean="0">
                          <a:ln>
                            <a:noFill/>
                          </a:ln>
                          <a:solidFill>
                            <a:schemeClr val="tx1"/>
                          </a:solidFill>
                          <a:effectLst/>
                          <a:latin typeface="Arial" charset="0"/>
                        </a:rPr>
                        <a:t>Critical Points</a:t>
                      </a:r>
                    </a:p>
                  </a:txBody>
                  <a:tcPr anchor="ctr" horzOverflow="overflow">
                    <a:lnL cap="flat">
                      <a:noFill/>
                    </a:lnL>
                    <a:lnR>
                      <a:noFill/>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endParaRPr kumimoji="0" lang="de-DE" sz="2800" b="0" i="0" u="none" strike="noStrike" cap="none" normalizeH="0" baseline="0" smtClean="0">
                        <a:ln>
                          <a:noFill/>
                        </a:ln>
                        <a:solidFill>
                          <a:srgbClr val="00CC00"/>
                        </a:solidFill>
                        <a:effectLst/>
                        <a:latin typeface="Arial" charset="0"/>
                        <a:sym typeface="ZapfDingbats" pitchFamily="82" charset="2"/>
                      </a:endParaRPr>
                    </a:p>
                  </a:txBody>
                  <a:tcPr anchor="ctr" horzOverflow="overflow">
                    <a:lnL>
                      <a:noFill/>
                    </a:lnL>
                    <a:lnR>
                      <a:noFill/>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cap="flat">
                      <a:noFill/>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0" i="0" u="none" strike="noStrike" cap="none" normalizeH="0" baseline="0" smtClean="0">
                          <a:ln>
                            <a:noFill/>
                          </a:ln>
                          <a:solidFill>
                            <a:schemeClr val="tx1"/>
                          </a:solidFill>
                          <a:effectLst/>
                          <a:latin typeface="Arial" charset="0"/>
                        </a:rPr>
                        <a:t>Separatrices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chemeClr val="tx1"/>
                          </a:solidFill>
                          <a:effectLst/>
                          <a:latin typeface="Arial" charset="0"/>
                          <a:sym typeface="ZapfDingbats" pitchFamily="8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0" i="0" u="none" strike="noStrike" cap="none" normalizeH="0" baseline="0" smtClean="0">
                          <a:ln>
                            <a:noFill/>
                          </a:ln>
                          <a:solidFill>
                            <a:schemeClr val="tx1"/>
                          </a:solidFill>
                          <a:effectLst/>
                          <a:latin typeface="Arial" charset="0"/>
                        </a:rPr>
                        <a:t>Closed Stream Lines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0" i="0" u="none" strike="noStrike" cap="none" normalizeH="0" baseline="0" smtClean="0">
                          <a:ln>
                            <a:noFill/>
                          </a:ln>
                          <a:solidFill>
                            <a:schemeClr val="tx1"/>
                          </a:solidFill>
                          <a:effectLst/>
                          <a:latin typeface="Arial" charset="0"/>
                        </a:rPr>
                        <a:t>Saddle Connectors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chemeClr val="tx1"/>
                          </a:solidFill>
                          <a:effectLst/>
                          <a:latin typeface="Arial" charset="0"/>
                          <a:sym typeface="ZapfDingbats" pitchFamily="8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0" i="0" u="none" strike="noStrike" cap="none" normalizeH="0" baseline="0" smtClean="0">
                          <a:ln>
                            <a:noFill/>
                          </a:ln>
                          <a:solidFill>
                            <a:schemeClr val="tx1"/>
                          </a:solidFill>
                          <a:effectLst/>
                          <a:latin typeface="Arial" charset="0"/>
                        </a:rPr>
                        <a:t>Boundary Switch Points/Curves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0" i="0" u="none" strike="noStrike" cap="none" normalizeH="0" baseline="0" smtClean="0">
                          <a:ln>
                            <a:noFill/>
                          </a:ln>
                          <a:solidFill>
                            <a:schemeClr val="tx1"/>
                          </a:solidFill>
                          <a:effectLst/>
                          <a:latin typeface="Arial" charset="0"/>
                        </a:rPr>
                        <a:t>Boundary Switch Connectors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chemeClr val="tx1"/>
                          </a:solidFill>
                          <a:effectLst/>
                          <a:latin typeface="Arial" charset="0"/>
                          <a:sym typeface="ZapfDingbats" pitchFamily="8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0" i="0" u="none" strike="noStrike" cap="none" normalizeH="0" baseline="0" smtClean="0">
                          <a:ln>
                            <a:noFill/>
                          </a:ln>
                          <a:solidFill>
                            <a:schemeClr val="tx1"/>
                          </a:solidFill>
                          <a:effectLst/>
                          <a:latin typeface="Arial" charset="0"/>
                        </a:rPr>
                        <a:t>Vortex Core Lines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0" i="0" u="none" strike="noStrike" cap="none" normalizeH="0" baseline="0" smtClean="0">
                          <a:ln>
                            <a:noFill/>
                          </a:ln>
                          <a:solidFill>
                            <a:schemeClr val="tx1"/>
                          </a:solidFill>
                          <a:effectLst/>
                          <a:latin typeface="Arial" charset="0"/>
                        </a:rPr>
                        <a:t>Scalar: Minima/Maxima</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000" b="0" i="0" u="none" strike="noStrike" cap="none" normalizeH="0" baseline="0" smtClean="0">
                          <a:ln>
                            <a:noFill/>
                          </a:ln>
                          <a:solidFill>
                            <a:schemeClr val="tx1"/>
                          </a:solidFill>
                          <a:effectLst/>
                          <a:latin typeface="Arial" charset="0"/>
                        </a:rPr>
                        <a:t>Scalar: Ridge/Valley Lines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2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1378" name="Group 2"/>
          <p:cNvGrpSpPr>
            <a:grpSpLocks/>
          </p:cNvGrpSpPr>
          <p:nvPr/>
        </p:nvGrpSpPr>
        <p:grpSpPr bwMode="auto">
          <a:xfrm>
            <a:off x="76200" y="2562225"/>
            <a:ext cx="7620000" cy="2085975"/>
            <a:chOff x="528" y="2304"/>
            <a:chExt cx="4800" cy="1314"/>
          </a:xfrm>
        </p:grpSpPr>
        <p:pic>
          <p:nvPicPr>
            <p:cNvPr id="1381379" name="Picture 3" descr="Grafik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2304"/>
              <a:ext cx="4800" cy="1314"/>
            </a:xfrm>
            <a:prstGeom prst="rect">
              <a:avLst/>
            </a:prstGeom>
            <a:noFill/>
            <a:extLst>
              <a:ext uri="{909E8E84-426E-40DD-AFC4-6F175D3DCCD1}">
                <a14:hiddenFill xmlns:a14="http://schemas.microsoft.com/office/drawing/2010/main">
                  <a:solidFill>
                    <a:srgbClr val="FFFFFF"/>
                  </a:solidFill>
                </a14:hiddenFill>
              </a:ext>
            </a:extLst>
          </p:spPr>
        </p:pic>
        <p:sp>
          <p:nvSpPr>
            <p:cNvPr id="1381380" name="Text Box 4"/>
            <p:cNvSpPr txBox="1">
              <a:spLocks noChangeArrowheads="1"/>
            </p:cNvSpPr>
            <p:nvPr/>
          </p:nvSpPr>
          <p:spPr bwMode="auto">
            <a:xfrm>
              <a:off x="839" y="3312"/>
              <a:ext cx="18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2400" b="1" i="1" dirty="0" err="1">
                  <a:solidFill>
                    <a:schemeClr val="hlink"/>
                  </a:solidFill>
                  <a:latin typeface="Times New Roman" pitchFamily="18" charset="0"/>
                </a:rPr>
                <a:t>Connectors</a:t>
              </a:r>
              <a:r>
                <a:rPr lang="de-DE" sz="2400" b="1" i="1" dirty="0">
                  <a:solidFill>
                    <a:schemeClr val="hlink"/>
                  </a:solidFill>
                  <a:latin typeface="Times New Roman" pitchFamily="18" charset="0"/>
                </a:rPr>
                <a:t> Approach</a:t>
              </a:r>
              <a:endParaRPr lang="en-US" sz="2400" b="1" i="1" dirty="0">
                <a:solidFill>
                  <a:schemeClr val="hlink"/>
                </a:solidFill>
                <a:latin typeface="Times New Roman" pitchFamily="18" charset="0"/>
              </a:endParaRPr>
            </a:p>
          </p:txBody>
        </p:sp>
      </p:grpSp>
      <p:grpSp>
        <p:nvGrpSpPr>
          <p:cNvPr id="1381381" name="Group 5"/>
          <p:cNvGrpSpPr>
            <a:grpSpLocks/>
          </p:cNvGrpSpPr>
          <p:nvPr/>
        </p:nvGrpSpPr>
        <p:grpSpPr bwMode="auto">
          <a:xfrm>
            <a:off x="76200" y="1905000"/>
            <a:ext cx="7620000" cy="1701800"/>
            <a:chOff x="528" y="1712"/>
            <a:chExt cx="4800" cy="1072"/>
          </a:xfrm>
        </p:grpSpPr>
        <p:pic>
          <p:nvPicPr>
            <p:cNvPr id="1381382" name="Picture 6" descr="Grafik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728"/>
              <a:ext cx="4800" cy="1056"/>
            </a:xfrm>
            <a:prstGeom prst="rect">
              <a:avLst/>
            </a:prstGeom>
            <a:noFill/>
            <a:extLst>
              <a:ext uri="{909E8E84-426E-40DD-AFC4-6F175D3DCCD1}">
                <a14:hiddenFill xmlns:a14="http://schemas.microsoft.com/office/drawing/2010/main">
                  <a:solidFill>
                    <a:srgbClr val="FFFFFF"/>
                  </a:solidFill>
                </a14:hiddenFill>
              </a:ext>
            </a:extLst>
          </p:spPr>
        </p:pic>
        <p:sp>
          <p:nvSpPr>
            <p:cNvPr id="1381383" name="Text Box 7"/>
            <p:cNvSpPr txBox="1">
              <a:spLocks noChangeArrowheads="1"/>
            </p:cNvSpPr>
            <p:nvPr/>
          </p:nvSpPr>
          <p:spPr bwMode="auto">
            <a:xfrm>
              <a:off x="3210" y="1712"/>
              <a:ext cx="17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2400" b="1" i="1">
                  <a:solidFill>
                    <a:schemeClr val="folHlink"/>
                  </a:solidFill>
                  <a:latin typeface="Times New Roman" pitchFamily="18" charset="0"/>
                </a:rPr>
                <a:t>Feature Flow Fields</a:t>
              </a:r>
              <a:endParaRPr lang="en-US" sz="2400" b="1" i="1">
                <a:solidFill>
                  <a:schemeClr val="folHlink"/>
                </a:solidFill>
                <a:latin typeface="Times New Roman" pitchFamily="18" charset="0"/>
              </a:endParaRPr>
            </a:p>
          </p:txBody>
        </p:sp>
      </p:grpSp>
      <p:sp>
        <p:nvSpPr>
          <p:cNvPr id="1381384" name="Rectangle 8"/>
          <p:cNvSpPr>
            <a:spLocks noGrp="1" noChangeArrowheads="1"/>
          </p:cNvSpPr>
          <p:nvPr>
            <p:ph type="title"/>
          </p:nvPr>
        </p:nvSpPr>
        <p:spPr/>
        <p:txBody>
          <a:bodyPr/>
          <a:lstStyle/>
          <a:p>
            <a:r>
              <a:rPr lang="de-DE"/>
              <a:t>Unified Feature Extraction Architecture</a:t>
            </a:r>
            <a:endParaRPr lang="en-US"/>
          </a:p>
        </p:txBody>
      </p:sp>
      <p:sp>
        <p:nvSpPr>
          <p:cNvPr id="1381385" name="Rectangle 9"/>
          <p:cNvSpPr>
            <a:spLocks noGrp="1" noChangeArrowheads="1"/>
          </p:cNvSpPr>
          <p:nvPr>
            <p:ph idx="4294967295"/>
          </p:nvPr>
        </p:nvSpPr>
        <p:spPr>
          <a:xfrm>
            <a:off x="925513" y="549275"/>
            <a:ext cx="8218487" cy="5759450"/>
          </a:xfrm>
        </p:spPr>
        <p:txBody>
          <a:bodyPr/>
          <a:lstStyle/>
          <a:p>
            <a:pPr marL="0" indent="0">
              <a:buNone/>
            </a:pPr>
            <a:r>
              <a:rPr lang="de-DE" dirty="0"/>
              <a:t>A </a:t>
            </a:r>
            <a:r>
              <a:rPr lang="de-DE" dirty="0" err="1"/>
              <a:t>number</a:t>
            </a:r>
            <a:r>
              <a:rPr lang="de-DE" dirty="0"/>
              <a:t> </a:t>
            </a:r>
            <a:r>
              <a:rPr lang="de-DE" dirty="0" err="1"/>
              <a:t>of</a:t>
            </a:r>
            <a:r>
              <a:rPr lang="de-DE" dirty="0"/>
              <a:t> </a:t>
            </a:r>
            <a:r>
              <a:rPr lang="de-DE" dirty="0" err="1"/>
              <a:t>features</a:t>
            </a:r>
            <a:r>
              <a:rPr lang="de-DE" dirty="0"/>
              <a:t> </a:t>
            </a:r>
            <a:r>
              <a:rPr lang="de-DE" dirty="0" err="1"/>
              <a:t>can</a:t>
            </a:r>
            <a:r>
              <a:rPr lang="de-DE" dirty="0"/>
              <a:t> </a:t>
            </a:r>
            <a:r>
              <a:rPr lang="de-DE" dirty="0" err="1"/>
              <a:t>be</a:t>
            </a:r>
            <a:r>
              <a:rPr lang="de-DE" dirty="0"/>
              <a:t> </a:t>
            </a:r>
            <a:r>
              <a:rPr lang="de-DE" dirty="0" err="1"/>
              <a:t>extracted</a:t>
            </a:r>
            <a:r>
              <a:rPr lang="de-DE" dirty="0"/>
              <a:t> </a:t>
            </a:r>
            <a:r>
              <a:rPr lang="de-DE" dirty="0" err="1"/>
              <a:t>and</a:t>
            </a:r>
            <a:r>
              <a:rPr lang="de-DE" dirty="0"/>
              <a:t> </a:t>
            </a:r>
            <a:r>
              <a:rPr lang="de-DE" dirty="0" err="1"/>
              <a:t>tracked</a:t>
            </a:r>
            <a:r>
              <a:rPr lang="de-DE" dirty="0"/>
              <a:t> </a:t>
            </a:r>
            <a:r>
              <a:rPr lang="de-DE" dirty="0" err="1"/>
              <a:t>using</a:t>
            </a:r>
            <a:r>
              <a:rPr lang="de-DE" dirty="0"/>
              <a:t> a </a:t>
            </a:r>
            <a:r>
              <a:rPr lang="de-DE" dirty="0" err="1"/>
              <a:t>combination</a:t>
            </a:r>
            <a:r>
              <a:rPr lang="de-DE" dirty="0"/>
              <a:t> </a:t>
            </a:r>
            <a:r>
              <a:rPr lang="de-DE" dirty="0" err="1"/>
              <a:t>of</a:t>
            </a:r>
            <a:r>
              <a:rPr lang="de-DE" dirty="0"/>
              <a:t> </a:t>
            </a:r>
            <a:r>
              <a:rPr lang="de-DE" dirty="0" err="1"/>
              <a:t>the</a:t>
            </a:r>
            <a:r>
              <a:rPr lang="de-DE" dirty="0"/>
              <a:t> </a:t>
            </a:r>
            <a:r>
              <a:rPr lang="de-DE" dirty="0" err="1"/>
              <a:t>following</a:t>
            </a:r>
            <a:r>
              <a:rPr lang="de-DE" dirty="0"/>
              <a:t> </a:t>
            </a:r>
            <a:r>
              <a:rPr lang="de-DE" dirty="0" err="1"/>
              <a:t>core</a:t>
            </a:r>
            <a:r>
              <a:rPr lang="de-DE" dirty="0"/>
              <a:t> </a:t>
            </a:r>
            <a:r>
              <a:rPr lang="de-DE" dirty="0" err="1"/>
              <a:t>algorithms</a:t>
            </a:r>
            <a:r>
              <a:rPr lang="de-DE" dirty="0"/>
              <a:t>:</a:t>
            </a:r>
          </a:p>
          <a:p>
            <a:endParaRPr lang="de-DE" dirty="0"/>
          </a:p>
          <a:p>
            <a:r>
              <a:rPr lang="en-US" dirty="0"/>
              <a:t>Finding zeros</a:t>
            </a:r>
            <a:endParaRPr lang="de-DE" dirty="0"/>
          </a:p>
          <a:p>
            <a:r>
              <a:rPr lang="en-US" dirty="0"/>
              <a:t>Integrating stream objects (lines, surfaces, ...)</a:t>
            </a:r>
          </a:p>
          <a:p>
            <a:r>
              <a:rPr lang="en-US" dirty="0"/>
              <a:t>Intersecting stream objects</a:t>
            </a:r>
          </a:p>
        </p:txBody>
      </p:sp>
      <p:sp>
        <p:nvSpPr>
          <p:cNvPr id="1381386" name="Rectangle 10"/>
          <p:cNvSpPr>
            <a:spLocks noChangeArrowheads="1"/>
          </p:cNvSpPr>
          <p:nvPr/>
        </p:nvSpPr>
        <p:spPr bwMode="auto">
          <a:xfrm>
            <a:off x="674688" y="5332413"/>
            <a:ext cx="781208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75000"/>
              </a:spcBef>
              <a:buClr>
                <a:schemeClr val="tx1"/>
              </a:buClr>
              <a:buSzPct val="60000"/>
              <a:buFont typeface="Wingdings" pitchFamily="2" charset="2"/>
              <a:buNone/>
            </a:pPr>
            <a:r>
              <a:rPr lang="de-DE" sz="2400" dirty="0">
                <a:latin typeface="+mn-lt"/>
              </a:rPr>
              <a:t>+ </a:t>
            </a:r>
            <a:r>
              <a:rPr lang="de-DE" sz="2400" dirty="0" err="1">
                <a:latin typeface="+mn-lt"/>
              </a:rPr>
              <a:t>data</a:t>
            </a:r>
            <a:r>
              <a:rPr lang="de-DE" sz="2400" dirty="0">
                <a:latin typeface="+mn-lt"/>
              </a:rPr>
              <a:t> </a:t>
            </a:r>
            <a:r>
              <a:rPr lang="de-DE" sz="2400" dirty="0" err="1">
                <a:latin typeface="+mn-lt"/>
              </a:rPr>
              <a:t>handling</a:t>
            </a:r>
            <a:r>
              <a:rPr lang="de-DE" sz="2400" dirty="0">
                <a:latin typeface="+mn-lt"/>
              </a:rPr>
              <a:t>, </a:t>
            </a:r>
            <a:r>
              <a:rPr lang="de-DE" sz="2400" dirty="0" err="1">
                <a:latin typeface="+mn-lt"/>
              </a:rPr>
              <a:t>interpolation</a:t>
            </a:r>
            <a:r>
              <a:rPr lang="de-DE" sz="2400" dirty="0">
                <a:latin typeface="+mn-lt"/>
              </a:rPr>
              <a:t>, </a:t>
            </a:r>
            <a:r>
              <a:rPr lang="de-DE" sz="2400" dirty="0" err="1">
                <a:latin typeface="+mn-lt"/>
              </a:rPr>
              <a:t>derivation</a:t>
            </a:r>
            <a:endParaRPr lang="en-US"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13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3813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81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138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ChangeArrowheads="1"/>
          </p:cNvSpPr>
          <p:nvPr/>
        </p:nvSpPr>
        <p:spPr bwMode="auto">
          <a:xfrm>
            <a:off x="0" y="5229225"/>
            <a:ext cx="9144000" cy="288925"/>
          </a:xfrm>
          <a:prstGeom prst="rect">
            <a:avLst/>
          </a:prstGeom>
          <a:solidFill>
            <a:srgbClr val="339966">
              <a:alpha val="50000"/>
            </a:srgb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2403" name="Rectangle 3"/>
          <p:cNvSpPr>
            <a:spLocks noChangeArrowheads="1"/>
          </p:cNvSpPr>
          <p:nvPr/>
        </p:nvSpPr>
        <p:spPr bwMode="auto">
          <a:xfrm>
            <a:off x="0" y="4652963"/>
            <a:ext cx="9144000" cy="288925"/>
          </a:xfrm>
          <a:prstGeom prst="rect">
            <a:avLst/>
          </a:prstGeom>
          <a:solidFill>
            <a:schemeClr val="fo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2404" name="Rectangle 4"/>
          <p:cNvSpPr>
            <a:spLocks noChangeArrowheads="1"/>
          </p:cNvSpPr>
          <p:nvPr/>
        </p:nvSpPr>
        <p:spPr bwMode="auto">
          <a:xfrm>
            <a:off x="0" y="4076700"/>
            <a:ext cx="9144000" cy="288925"/>
          </a:xfrm>
          <a:prstGeom prst="rect">
            <a:avLst/>
          </a:prstGeom>
          <a:solidFill>
            <a:schemeClr va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82405" name="Picture 5" descr="Grafik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92150"/>
            <a:ext cx="8763000" cy="2663825"/>
          </a:xfrm>
          <a:prstGeom prst="rect">
            <a:avLst/>
          </a:prstGeom>
          <a:noFill/>
          <a:extLst>
            <a:ext uri="{909E8E84-426E-40DD-AFC4-6F175D3DCCD1}">
              <a14:hiddenFill xmlns:a14="http://schemas.microsoft.com/office/drawing/2010/main">
                <a:solidFill>
                  <a:srgbClr val="FFFFFF"/>
                </a:solidFill>
              </a14:hiddenFill>
            </a:ext>
          </a:extLst>
        </p:spPr>
      </p:pic>
      <p:sp>
        <p:nvSpPr>
          <p:cNvPr id="1382406" name="Rectangle 6"/>
          <p:cNvSpPr>
            <a:spLocks noGrp="1" noChangeArrowheads="1"/>
          </p:cNvSpPr>
          <p:nvPr>
            <p:ph type="ctrTitle" idx="4294967295"/>
          </p:nvPr>
        </p:nvSpPr>
        <p:spPr>
          <a:xfrm>
            <a:off x="1258888" y="1268413"/>
            <a:ext cx="6626225" cy="1470025"/>
          </a:xfrm>
          <a:noFill/>
          <a:ln/>
          <a:extLst>
            <a:ext uri="{909E8E84-426E-40DD-AFC4-6F175D3DCCD1}">
              <a14:hiddenFill xmlns:a14="http://schemas.microsoft.com/office/drawing/2010/main">
                <a:solidFill>
                  <a:schemeClr val="bg1"/>
                </a:solidFill>
              </a14:hiddenFill>
            </a:ext>
          </a:extLst>
        </p:spPr>
        <p:txBody>
          <a:bodyPr/>
          <a:lstStyle/>
          <a:p>
            <a:r>
              <a:rPr lang="en-US" sz="4400" dirty="0"/>
              <a:t>Unified Feature Extraction Architecture</a:t>
            </a:r>
          </a:p>
        </p:txBody>
      </p:sp>
      <p:sp>
        <p:nvSpPr>
          <p:cNvPr id="1382407" name="Text Box 7"/>
          <p:cNvSpPr txBox="1">
            <a:spLocks noChangeArrowheads="1"/>
          </p:cNvSpPr>
          <p:nvPr/>
        </p:nvSpPr>
        <p:spPr bwMode="auto">
          <a:xfrm>
            <a:off x="2771775" y="4005263"/>
            <a:ext cx="3600450" cy="431800"/>
          </a:xfrm>
          <a:prstGeom prst="rect">
            <a:avLst/>
          </a:prstGeom>
          <a:solidFill>
            <a:schemeClr va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Finding Zeros</a:t>
            </a:r>
            <a:endParaRPr lang="en-US" sz="1800" b="1">
              <a:solidFill>
                <a:schemeClr val="bg1"/>
              </a:solidFill>
              <a:latin typeface="Tahoma" pitchFamily="34" charset="0"/>
            </a:endParaRPr>
          </a:p>
        </p:txBody>
      </p:sp>
      <p:sp>
        <p:nvSpPr>
          <p:cNvPr id="1382408" name="Text Box 8"/>
          <p:cNvSpPr txBox="1">
            <a:spLocks noChangeArrowheads="1"/>
          </p:cNvSpPr>
          <p:nvPr/>
        </p:nvSpPr>
        <p:spPr bwMode="auto">
          <a:xfrm>
            <a:off x="2771775" y="4581525"/>
            <a:ext cx="3600450" cy="431800"/>
          </a:xfrm>
          <a:prstGeom prst="rect">
            <a:avLst/>
          </a:prstGeom>
          <a:solidFill>
            <a:schemeClr val="fo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Integrating Stream Objects</a:t>
            </a:r>
            <a:endParaRPr lang="en-US" sz="1800" b="1">
              <a:solidFill>
                <a:schemeClr val="bg1"/>
              </a:solidFill>
              <a:latin typeface="Tahoma" pitchFamily="34" charset="0"/>
            </a:endParaRPr>
          </a:p>
        </p:txBody>
      </p:sp>
      <p:sp>
        <p:nvSpPr>
          <p:cNvPr id="1382409" name="Text Box 9"/>
          <p:cNvSpPr txBox="1">
            <a:spLocks noChangeArrowheads="1"/>
          </p:cNvSpPr>
          <p:nvPr/>
        </p:nvSpPr>
        <p:spPr bwMode="auto">
          <a:xfrm>
            <a:off x="2771775" y="5157788"/>
            <a:ext cx="3600450" cy="431800"/>
          </a:xfrm>
          <a:prstGeom prst="rect">
            <a:avLst/>
          </a:prstGeom>
          <a:solidFill>
            <a:srgbClr val="3399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Intersecting Stream Objects</a:t>
            </a:r>
            <a:endParaRPr lang="en-US" sz="1800" b="1">
              <a:solidFill>
                <a:schemeClr val="bg1"/>
              </a:solidFill>
              <a:latin typeface="Tahoma" pitchFamily="34" charset="0"/>
            </a:endParaRPr>
          </a:p>
        </p:txBody>
      </p:sp>
      <p:sp>
        <p:nvSpPr>
          <p:cNvPr id="1382410" name="Text Box 10"/>
          <p:cNvSpPr txBox="1">
            <a:spLocks noChangeArrowheads="1"/>
          </p:cNvSpPr>
          <p:nvPr/>
        </p:nvSpPr>
        <p:spPr bwMode="auto">
          <a:xfrm>
            <a:off x="179388" y="4005263"/>
            <a:ext cx="2447925" cy="1008062"/>
          </a:xfrm>
          <a:prstGeom prst="rect">
            <a:avLst/>
          </a:prstGeom>
          <a:solidFill>
            <a:srgbClr val="FFCC99"/>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latin typeface="Tahoma" pitchFamily="34" charset="0"/>
              </a:rPr>
              <a:t>Feature Flow Fields</a:t>
            </a:r>
            <a:endParaRPr lang="en-US" sz="1800" b="1">
              <a:latin typeface="Tahoma" pitchFamily="34" charset="0"/>
            </a:endParaRPr>
          </a:p>
        </p:txBody>
      </p:sp>
      <p:sp>
        <p:nvSpPr>
          <p:cNvPr id="1382411" name="Text Box 11"/>
          <p:cNvSpPr txBox="1">
            <a:spLocks noChangeArrowheads="1"/>
          </p:cNvSpPr>
          <p:nvPr/>
        </p:nvSpPr>
        <p:spPr bwMode="auto">
          <a:xfrm>
            <a:off x="6516688" y="4581525"/>
            <a:ext cx="2447925" cy="1008063"/>
          </a:xfrm>
          <a:prstGeom prst="rect">
            <a:avLst/>
          </a:prstGeom>
          <a:solidFill>
            <a:srgbClr val="FFCC99"/>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latin typeface="Tahoma" pitchFamily="34" charset="0"/>
              </a:rPr>
              <a:t>Connectors Approach</a:t>
            </a:r>
            <a:endParaRPr lang="en-US" sz="1800" b="1">
              <a:latin typeface="Tahoma"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954" name="Rectangle 2"/>
          <p:cNvSpPr>
            <a:spLocks noChangeArrowheads="1"/>
          </p:cNvSpPr>
          <p:nvPr/>
        </p:nvSpPr>
        <p:spPr bwMode="auto">
          <a:xfrm>
            <a:off x="0" y="5229225"/>
            <a:ext cx="9144000" cy="288925"/>
          </a:xfrm>
          <a:prstGeom prst="rect">
            <a:avLst/>
          </a:prstGeom>
          <a:solidFill>
            <a:srgbClr val="C0C0C0">
              <a:alpha val="50000"/>
            </a:srgb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5955" name="Rectangle 3"/>
          <p:cNvSpPr>
            <a:spLocks noChangeArrowheads="1"/>
          </p:cNvSpPr>
          <p:nvPr/>
        </p:nvSpPr>
        <p:spPr bwMode="auto">
          <a:xfrm>
            <a:off x="0" y="4652963"/>
            <a:ext cx="9144000" cy="288925"/>
          </a:xfrm>
          <a:prstGeom prst="rect">
            <a:avLst/>
          </a:prstGeom>
          <a:solidFill>
            <a:srgbClr val="C0C0C0">
              <a:alpha val="50000"/>
            </a:srgbClr>
          </a:solidFill>
          <a:ln>
            <a:noFill/>
          </a:ln>
          <a:effectLst/>
          <a:extLs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5956" name="Rectangle 4"/>
          <p:cNvSpPr>
            <a:spLocks noChangeArrowheads="1"/>
          </p:cNvSpPr>
          <p:nvPr/>
        </p:nvSpPr>
        <p:spPr bwMode="auto">
          <a:xfrm>
            <a:off x="0" y="4076700"/>
            <a:ext cx="9144000" cy="288925"/>
          </a:xfrm>
          <a:prstGeom prst="rect">
            <a:avLst/>
          </a:prstGeom>
          <a:solidFill>
            <a:schemeClr va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05957" name="Picture 5" descr="Grafik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92150"/>
            <a:ext cx="8763000" cy="2663825"/>
          </a:xfrm>
          <a:prstGeom prst="rect">
            <a:avLst/>
          </a:prstGeom>
          <a:noFill/>
          <a:extLst>
            <a:ext uri="{909E8E84-426E-40DD-AFC4-6F175D3DCCD1}">
              <a14:hiddenFill xmlns:a14="http://schemas.microsoft.com/office/drawing/2010/main">
                <a:solidFill>
                  <a:srgbClr val="FFFFFF"/>
                </a:solidFill>
              </a14:hiddenFill>
            </a:ext>
          </a:extLst>
        </p:spPr>
      </p:pic>
      <p:sp>
        <p:nvSpPr>
          <p:cNvPr id="1405958" name="Rectangle 6"/>
          <p:cNvSpPr>
            <a:spLocks noGrp="1" noChangeArrowheads="1"/>
          </p:cNvSpPr>
          <p:nvPr>
            <p:ph type="ctrTitle" idx="4294967295"/>
          </p:nvPr>
        </p:nvSpPr>
        <p:spPr>
          <a:xfrm>
            <a:off x="1258888" y="1268413"/>
            <a:ext cx="6626225" cy="1470025"/>
          </a:xfrm>
          <a:noFill/>
          <a:ln/>
          <a:extLst>
            <a:ext uri="{909E8E84-426E-40DD-AFC4-6F175D3DCCD1}">
              <a14:hiddenFill xmlns:a14="http://schemas.microsoft.com/office/drawing/2010/main">
                <a:solidFill>
                  <a:schemeClr val="bg1"/>
                </a:solidFill>
              </a14:hiddenFill>
            </a:ext>
          </a:extLst>
        </p:spPr>
        <p:txBody>
          <a:bodyPr/>
          <a:lstStyle/>
          <a:p>
            <a:r>
              <a:rPr lang="en-US" sz="4400" dirty="0"/>
              <a:t>Unified Feature Extraction Architecture</a:t>
            </a:r>
          </a:p>
        </p:txBody>
      </p:sp>
      <p:sp>
        <p:nvSpPr>
          <p:cNvPr id="1405959" name="Text Box 7"/>
          <p:cNvSpPr txBox="1">
            <a:spLocks noChangeArrowheads="1"/>
          </p:cNvSpPr>
          <p:nvPr/>
        </p:nvSpPr>
        <p:spPr bwMode="auto">
          <a:xfrm>
            <a:off x="2771775" y="5157788"/>
            <a:ext cx="3600450" cy="431800"/>
          </a:xfrm>
          <a:prstGeom prst="rect">
            <a:avLst/>
          </a:prstGeom>
          <a:solidFill>
            <a:srgbClr val="C0C0C0"/>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Intersecting Stream Objects</a:t>
            </a:r>
            <a:endParaRPr lang="en-US" sz="1800">
              <a:solidFill>
                <a:schemeClr val="bg1"/>
              </a:solidFill>
              <a:latin typeface="Tahoma" pitchFamily="34" charset="0"/>
            </a:endParaRPr>
          </a:p>
        </p:txBody>
      </p:sp>
      <p:sp>
        <p:nvSpPr>
          <p:cNvPr id="1405960" name="Text Box 8"/>
          <p:cNvSpPr txBox="1">
            <a:spLocks noChangeArrowheads="1"/>
          </p:cNvSpPr>
          <p:nvPr/>
        </p:nvSpPr>
        <p:spPr bwMode="auto">
          <a:xfrm>
            <a:off x="179388" y="4005263"/>
            <a:ext cx="2447925" cy="1008062"/>
          </a:xfrm>
          <a:prstGeom prst="rect">
            <a:avLst/>
          </a:prstGeom>
          <a:solidFill>
            <a:srgbClr val="C0C0C0"/>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latin typeface="Tahoma" pitchFamily="34" charset="0"/>
              </a:rPr>
              <a:t>Feature Flow Fields</a:t>
            </a:r>
            <a:endParaRPr lang="en-US" sz="1800">
              <a:latin typeface="Tahoma" pitchFamily="34" charset="0"/>
            </a:endParaRPr>
          </a:p>
        </p:txBody>
      </p:sp>
      <p:sp>
        <p:nvSpPr>
          <p:cNvPr id="1405961" name="Text Box 9"/>
          <p:cNvSpPr txBox="1">
            <a:spLocks noChangeArrowheads="1"/>
          </p:cNvSpPr>
          <p:nvPr/>
        </p:nvSpPr>
        <p:spPr bwMode="auto">
          <a:xfrm>
            <a:off x="6516688" y="4581525"/>
            <a:ext cx="2447925" cy="1008063"/>
          </a:xfrm>
          <a:prstGeom prst="rect">
            <a:avLst/>
          </a:prstGeom>
          <a:solidFill>
            <a:srgbClr val="C0C0C0"/>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latin typeface="Tahoma" pitchFamily="34" charset="0"/>
              </a:rPr>
              <a:t>Connectors Approach</a:t>
            </a:r>
            <a:endParaRPr lang="en-US" sz="1800">
              <a:latin typeface="Tahoma" pitchFamily="34" charset="0"/>
            </a:endParaRPr>
          </a:p>
        </p:txBody>
      </p:sp>
      <p:sp>
        <p:nvSpPr>
          <p:cNvPr id="1405962" name="Text Box 10"/>
          <p:cNvSpPr txBox="1">
            <a:spLocks noChangeArrowheads="1"/>
          </p:cNvSpPr>
          <p:nvPr/>
        </p:nvSpPr>
        <p:spPr bwMode="auto">
          <a:xfrm>
            <a:off x="2771775" y="4581525"/>
            <a:ext cx="3600450" cy="431800"/>
          </a:xfrm>
          <a:prstGeom prst="rect">
            <a:avLst/>
          </a:prstGeom>
          <a:solidFill>
            <a:srgbClr val="C0C0C0"/>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Integrating Stream Objects</a:t>
            </a:r>
            <a:endParaRPr lang="en-US" sz="1800">
              <a:solidFill>
                <a:schemeClr val="bg1"/>
              </a:solidFill>
              <a:latin typeface="Tahoma" pitchFamily="34" charset="0"/>
            </a:endParaRPr>
          </a:p>
        </p:txBody>
      </p:sp>
      <p:sp>
        <p:nvSpPr>
          <p:cNvPr id="1405963" name="Text Box 11"/>
          <p:cNvSpPr txBox="1">
            <a:spLocks noChangeArrowheads="1"/>
          </p:cNvSpPr>
          <p:nvPr/>
        </p:nvSpPr>
        <p:spPr bwMode="auto">
          <a:xfrm>
            <a:off x="2771775" y="4005263"/>
            <a:ext cx="3600450" cy="431800"/>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Finding Zeros</a:t>
            </a:r>
            <a:endParaRPr lang="en-US" sz="1800" b="1">
              <a:solidFill>
                <a:schemeClr val="bg1"/>
              </a:solidFill>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405963"/>
                                        </p:tgtEl>
                                        <p:attrNameLst>
                                          <p:attrName>style.visibility</p:attrName>
                                        </p:attrNameLst>
                                      </p:cBhvr>
                                      <p:to>
                                        <p:strVal val="visible"/>
                                      </p:to>
                                    </p:set>
                                    <p:anim calcmode="lin" valueType="num">
                                      <p:cBhvr>
                                        <p:cTn id="7" dur="500" fill="hold"/>
                                        <p:tgtEl>
                                          <p:spTgt spid="1405963"/>
                                        </p:tgtEl>
                                        <p:attrNameLst>
                                          <p:attrName>ppt_w</p:attrName>
                                        </p:attrNameLst>
                                      </p:cBhvr>
                                      <p:tavLst>
                                        <p:tav tm="0">
                                          <p:val>
                                            <p:strVal val="4/3*#ppt_w"/>
                                          </p:val>
                                        </p:tav>
                                        <p:tav tm="100000">
                                          <p:val>
                                            <p:strVal val="#ppt_w"/>
                                          </p:val>
                                        </p:tav>
                                      </p:tavLst>
                                    </p:anim>
                                    <p:anim calcmode="lin" valueType="num">
                                      <p:cBhvr>
                                        <p:cTn id="8" dur="500" fill="hold"/>
                                        <p:tgtEl>
                                          <p:spTgt spid="140596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596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9" name="Rectangle 5"/>
          <p:cNvSpPr>
            <a:spLocks noGrp="1" noChangeArrowheads="1"/>
          </p:cNvSpPr>
          <p:nvPr>
            <p:ph type="title"/>
          </p:nvPr>
        </p:nvSpPr>
        <p:spPr/>
        <p:txBody>
          <a:bodyPr/>
          <a:lstStyle/>
          <a:p>
            <a:endParaRPr lang="en-US"/>
          </a:p>
        </p:txBody>
      </p:sp>
      <p:sp>
        <p:nvSpPr>
          <p:cNvPr id="1409027" name="Rectangle 3"/>
          <p:cNvSpPr>
            <a:spLocks noGrp="1" noChangeArrowheads="1"/>
          </p:cNvSpPr>
          <p:nvPr>
            <p:ph idx="1"/>
          </p:nvPr>
        </p:nvSpPr>
        <p:spPr/>
        <p:txBody>
          <a:bodyPr/>
          <a:lstStyle/>
          <a:p>
            <a:pPr>
              <a:buFont typeface="Wingdings" pitchFamily="2" charset="2"/>
              <a:buNone/>
            </a:pPr>
            <a:r>
              <a:rPr lang="en-US" b="1" dirty="0"/>
              <a:t>Finding Zeros</a:t>
            </a:r>
          </a:p>
          <a:p>
            <a:endParaRPr lang="en-US" b="1" dirty="0"/>
          </a:p>
          <a:p>
            <a:r>
              <a:rPr lang="en-US" b="1" dirty="0"/>
              <a:t>Isolated</a:t>
            </a:r>
            <a:r>
              <a:rPr lang="en-US" dirty="0"/>
              <a:t> zeros</a:t>
            </a:r>
          </a:p>
          <a:p>
            <a:endParaRPr lang="en-US" dirty="0"/>
          </a:p>
          <a:p>
            <a:r>
              <a:rPr lang="en-US" dirty="0"/>
              <a:t>Direct solution of linear equations</a:t>
            </a:r>
          </a:p>
          <a:p>
            <a:r>
              <a:rPr lang="en-US" dirty="0"/>
              <a:t>Newton, ...</a:t>
            </a:r>
          </a:p>
          <a:p>
            <a:r>
              <a:rPr lang="en-US" dirty="0"/>
              <a:t>Hodge decomposition</a:t>
            </a:r>
          </a:p>
          <a:p>
            <a:r>
              <a:rPr lang="en-US" dirty="0"/>
              <a:t>Domain decomposition &amp; change-of-sign </a:t>
            </a:r>
            <a:r>
              <a:rPr lang="en-US" dirty="0" smtClean="0"/>
              <a:t>test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Line 2"/>
          <p:cNvSpPr>
            <a:spLocks noChangeShapeType="1"/>
          </p:cNvSpPr>
          <p:nvPr/>
        </p:nvSpPr>
        <p:spPr bwMode="auto">
          <a:xfrm>
            <a:off x="7086600" y="4508500"/>
            <a:ext cx="0" cy="9144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6979" name="Line 3"/>
          <p:cNvSpPr>
            <a:spLocks noChangeShapeType="1"/>
          </p:cNvSpPr>
          <p:nvPr/>
        </p:nvSpPr>
        <p:spPr bwMode="auto">
          <a:xfrm>
            <a:off x="2133600" y="5422900"/>
            <a:ext cx="0" cy="6096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06980" name="Group 4"/>
          <p:cNvGrpSpPr>
            <a:grpSpLocks/>
          </p:cNvGrpSpPr>
          <p:nvPr/>
        </p:nvGrpSpPr>
        <p:grpSpPr bwMode="auto">
          <a:xfrm>
            <a:off x="2133600" y="4770438"/>
            <a:ext cx="4953000" cy="1171575"/>
            <a:chOff x="2034" y="384"/>
            <a:chExt cx="3120" cy="738"/>
          </a:xfrm>
        </p:grpSpPr>
        <p:sp>
          <p:nvSpPr>
            <p:cNvPr id="1406981" name="Line 5"/>
            <p:cNvSpPr>
              <a:spLocks noChangeShapeType="1"/>
            </p:cNvSpPr>
            <p:nvPr/>
          </p:nvSpPr>
          <p:spPr bwMode="auto">
            <a:xfrm>
              <a:off x="2034" y="795"/>
              <a:ext cx="1584" cy="0"/>
            </a:xfrm>
            <a:prstGeom prst="line">
              <a:avLst/>
            </a:prstGeom>
            <a:noFill/>
            <a:ln w="38100">
              <a:solidFill>
                <a:srgbClr val="B2B2B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06982" name="Group 6"/>
            <p:cNvGrpSpPr>
              <a:grpSpLocks/>
            </p:cNvGrpSpPr>
            <p:nvPr/>
          </p:nvGrpSpPr>
          <p:grpSpPr bwMode="auto">
            <a:xfrm>
              <a:off x="2394" y="384"/>
              <a:ext cx="864" cy="327"/>
              <a:chOff x="2352" y="1584"/>
              <a:chExt cx="864" cy="327"/>
            </a:xfrm>
          </p:grpSpPr>
          <p:sp>
            <p:nvSpPr>
              <p:cNvPr id="1406983" name="Text Box 7"/>
              <p:cNvSpPr txBox="1">
                <a:spLocks noChangeArrowheads="1"/>
              </p:cNvSpPr>
              <p:nvPr/>
            </p:nvSpPr>
            <p:spPr bwMode="auto">
              <a:xfrm>
                <a:off x="2660" y="1584"/>
                <a:ext cx="25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2800" b="1">
                    <a:latin typeface="Tahoma" pitchFamily="34" charset="0"/>
                  </a:rPr>
                  <a:t>0</a:t>
                </a:r>
                <a:endParaRPr lang="en-US" sz="2800" b="1">
                  <a:latin typeface="Tahoma" pitchFamily="34" charset="0"/>
                </a:endParaRPr>
              </a:p>
            </p:txBody>
          </p:sp>
          <p:sp>
            <p:nvSpPr>
              <p:cNvPr id="1406984" name="Line 8"/>
              <p:cNvSpPr>
                <a:spLocks noChangeShapeType="1"/>
              </p:cNvSpPr>
              <p:nvPr/>
            </p:nvSpPr>
            <p:spPr bwMode="auto">
              <a:xfrm>
                <a:off x="2976" y="1748"/>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6985" name="Line 9"/>
              <p:cNvSpPr>
                <a:spLocks noChangeShapeType="1"/>
              </p:cNvSpPr>
              <p:nvPr/>
            </p:nvSpPr>
            <p:spPr bwMode="auto">
              <a:xfrm>
                <a:off x="2352" y="1748"/>
                <a:ext cx="240"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06986" name="Line 10"/>
            <p:cNvSpPr>
              <a:spLocks noChangeShapeType="1"/>
            </p:cNvSpPr>
            <p:nvPr/>
          </p:nvSpPr>
          <p:spPr bwMode="auto">
            <a:xfrm>
              <a:off x="3618" y="795"/>
              <a:ext cx="1536" cy="0"/>
            </a:xfrm>
            <a:prstGeom prst="line">
              <a:avLst/>
            </a:prstGeom>
            <a:noFill/>
            <a:ln w="38100" cap="rnd">
              <a:solidFill>
                <a:srgbClr val="B2B2B2"/>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6987" name="Text Box 11"/>
            <p:cNvSpPr txBox="1">
              <a:spLocks noChangeArrowheads="1"/>
            </p:cNvSpPr>
            <p:nvPr/>
          </p:nvSpPr>
          <p:spPr bwMode="auto">
            <a:xfrm>
              <a:off x="3474" y="795"/>
              <a:ext cx="2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2800" b="1">
                  <a:latin typeface="Tahoma" pitchFamily="34" charset="0"/>
                </a:rPr>
                <a:t>+</a:t>
              </a:r>
              <a:endParaRPr lang="en-US" sz="2800" b="1">
                <a:latin typeface="Tahoma" pitchFamily="34" charset="0"/>
              </a:endParaRPr>
            </a:p>
          </p:txBody>
        </p:sp>
      </p:grpSp>
      <p:sp>
        <p:nvSpPr>
          <p:cNvPr id="1406988" name="Rectangle 12"/>
          <p:cNvSpPr>
            <a:spLocks noGrp="1" noChangeArrowheads="1"/>
          </p:cNvSpPr>
          <p:nvPr>
            <p:ph type="title"/>
          </p:nvPr>
        </p:nvSpPr>
        <p:spPr/>
        <p:txBody>
          <a:bodyPr/>
          <a:lstStyle/>
          <a:p>
            <a:r>
              <a:rPr lang="de-DE"/>
              <a:t>Finding Zeros</a:t>
            </a:r>
            <a:endParaRPr lang="en-US"/>
          </a:p>
        </p:txBody>
      </p:sp>
      <p:sp>
        <p:nvSpPr>
          <p:cNvPr id="1406989" name="Rectangle 13"/>
          <p:cNvSpPr>
            <a:spLocks noGrp="1" noChangeArrowheads="1"/>
          </p:cNvSpPr>
          <p:nvPr>
            <p:ph idx="1"/>
          </p:nvPr>
        </p:nvSpPr>
        <p:spPr/>
        <p:txBody>
          <a:bodyPr/>
          <a:lstStyle/>
          <a:p>
            <a:r>
              <a:rPr lang="de-DE" b="1"/>
              <a:t>Isolated</a:t>
            </a:r>
            <a:r>
              <a:rPr lang="de-DE"/>
              <a:t> zeros</a:t>
            </a:r>
          </a:p>
          <a:p>
            <a:endParaRPr lang="de-DE"/>
          </a:p>
          <a:p>
            <a:r>
              <a:rPr lang="de-DE"/>
              <a:t>Direct solution of linear equations</a:t>
            </a:r>
          </a:p>
          <a:p>
            <a:r>
              <a:rPr lang="de-DE"/>
              <a:t>Newton, ...</a:t>
            </a:r>
          </a:p>
          <a:p>
            <a:r>
              <a:rPr lang="de-DE"/>
              <a:t>Hodge decomposition</a:t>
            </a:r>
          </a:p>
          <a:p>
            <a:r>
              <a:rPr lang="de-DE"/>
              <a:t>Domain </a:t>
            </a:r>
            <a:r>
              <a:rPr lang="en-US"/>
              <a:t>decomposition</a:t>
            </a:r>
            <a:r>
              <a:rPr lang="de-DE"/>
              <a:t> &amp; </a:t>
            </a:r>
            <a:r>
              <a:rPr lang="en-US"/>
              <a:t>change-of-sign test</a:t>
            </a:r>
          </a:p>
        </p:txBody>
      </p:sp>
      <p:sp>
        <p:nvSpPr>
          <p:cNvPr id="1406990" name="Text Box 14"/>
          <p:cNvSpPr txBox="1">
            <a:spLocks noChangeArrowheads="1"/>
          </p:cNvSpPr>
          <p:nvPr/>
        </p:nvSpPr>
        <p:spPr bwMode="auto">
          <a:xfrm>
            <a:off x="1676400" y="5132388"/>
            <a:ext cx="338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2800" b="1">
                <a:latin typeface="Tahoma" pitchFamily="34" charset="0"/>
              </a:rPr>
              <a:t>-</a:t>
            </a:r>
            <a:endParaRPr lang="en-US" sz="2800" b="1">
              <a:latin typeface="Tahoma" pitchFamily="34" charset="0"/>
            </a:endParaRPr>
          </a:p>
        </p:txBody>
      </p:sp>
      <p:sp>
        <p:nvSpPr>
          <p:cNvPr id="1406991" name="Text Box 15"/>
          <p:cNvSpPr txBox="1">
            <a:spLocks noChangeArrowheads="1"/>
          </p:cNvSpPr>
          <p:nvPr/>
        </p:nvSpPr>
        <p:spPr bwMode="auto">
          <a:xfrm>
            <a:off x="7253288" y="5132388"/>
            <a:ext cx="474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2800" b="1">
                <a:latin typeface="Tahoma" pitchFamily="34" charset="0"/>
              </a:rPr>
              <a:t>+</a:t>
            </a:r>
            <a:endParaRPr lang="en-US" sz="2800" b="1">
              <a:latin typeface="Tahoma" pitchFamily="34" charset="0"/>
            </a:endParaRPr>
          </a:p>
        </p:txBody>
      </p:sp>
      <p:sp>
        <p:nvSpPr>
          <p:cNvPr id="1406992" name="Line 16"/>
          <p:cNvSpPr>
            <a:spLocks noChangeShapeType="1"/>
          </p:cNvSpPr>
          <p:nvPr/>
        </p:nvSpPr>
        <p:spPr bwMode="auto">
          <a:xfrm>
            <a:off x="2133600" y="5422900"/>
            <a:ext cx="4953000" cy="0"/>
          </a:xfrm>
          <a:prstGeom prst="line">
            <a:avLst/>
          </a:prstGeom>
          <a:noFill/>
          <a:ln w="38100">
            <a:solidFill>
              <a:srgbClr val="B2B2B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6993" name="Line 17"/>
          <p:cNvSpPr>
            <a:spLocks noChangeShapeType="1"/>
          </p:cNvSpPr>
          <p:nvPr/>
        </p:nvSpPr>
        <p:spPr bwMode="auto">
          <a:xfrm flipH="1">
            <a:off x="2133600" y="4508500"/>
            <a:ext cx="4953000" cy="1524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06994" name="Group 18"/>
          <p:cNvGrpSpPr>
            <a:grpSpLocks/>
          </p:cNvGrpSpPr>
          <p:nvPr/>
        </p:nvGrpSpPr>
        <p:grpSpPr bwMode="auto">
          <a:xfrm>
            <a:off x="3938588" y="4846638"/>
            <a:ext cx="1371600" cy="519112"/>
            <a:chOff x="2352" y="1584"/>
            <a:chExt cx="864" cy="327"/>
          </a:xfrm>
        </p:grpSpPr>
        <p:sp>
          <p:nvSpPr>
            <p:cNvPr id="1406995" name="Text Box 19"/>
            <p:cNvSpPr txBox="1">
              <a:spLocks noChangeArrowheads="1"/>
            </p:cNvSpPr>
            <p:nvPr/>
          </p:nvSpPr>
          <p:spPr bwMode="auto">
            <a:xfrm>
              <a:off x="2660" y="1584"/>
              <a:ext cx="25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2800" b="1">
                  <a:latin typeface="Tahoma" pitchFamily="34" charset="0"/>
                </a:rPr>
                <a:t>0</a:t>
              </a:r>
              <a:endParaRPr lang="en-US" sz="2800" b="1">
                <a:latin typeface="Tahoma" pitchFamily="34" charset="0"/>
              </a:endParaRPr>
            </a:p>
          </p:txBody>
        </p:sp>
        <p:sp>
          <p:nvSpPr>
            <p:cNvPr id="1406996" name="Line 20"/>
            <p:cNvSpPr>
              <a:spLocks noChangeShapeType="1"/>
            </p:cNvSpPr>
            <p:nvPr/>
          </p:nvSpPr>
          <p:spPr bwMode="auto">
            <a:xfrm>
              <a:off x="2976" y="1748"/>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6997" name="Line 21"/>
            <p:cNvSpPr>
              <a:spLocks noChangeShapeType="1"/>
            </p:cNvSpPr>
            <p:nvPr/>
          </p:nvSpPr>
          <p:spPr bwMode="auto">
            <a:xfrm>
              <a:off x="2352" y="1748"/>
              <a:ext cx="240"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066439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69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69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069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069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06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069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69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0699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0699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406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6978" grpId="0" animBg="1"/>
      <p:bldP spid="1406979" grpId="0" animBg="1"/>
      <p:bldP spid="1406990" grpId="0"/>
      <p:bldP spid="1406991" grpId="0"/>
      <p:bldP spid="1406992" grpId="0" animBg="1"/>
      <p:bldP spid="1406992" grpId="1" animBg="1"/>
      <p:bldP spid="14069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219200" y="5029200"/>
            <a:ext cx="2362200" cy="381000"/>
          </a:xfrm>
          <a:prstGeom prst="rect">
            <a:avLst/>
          </a:prstGeom>
          <a:solidFill>
            <a:schemeClr val="accent2"/>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Rectangle 1"/>
          <p:cNvSpPr/>
          <p:nvPr/>
        </p:nvSpPr>
        <p:spPr bwMode="auto">
          <a:xfrm>
            <a:off x="1219200" y="4062876"/>
            <a:ext cx="2362200" cy="381000"/>
          </a:xfrm>
          <a:prstGeom prst="rect">
            <a:avLst/>
          </a:prstGeom>
          <a:solidFill>
            <a:schemeClr val="accent2"/>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8675" name="Rectangle 3"/>
          <p:cNvSpPr>
            <a:spLocks noGrp="1" noChangeArrowheads="1"/>
          </p:cNvSpPr>
          <p:nvPr>
            <p:ph type="title"/>
          </p:nvPr>
        </p:nvSpPr>
        <p:spPr/>
        <p:txBody>
          <a:bodyPr/>
          <a:lstStyle/>
          <a:p>
            <a:r>
              <a:rPr lang="en-US" dirty="0" smtClean="0"/>
              <a:t>Feature-based </a:t>
            </a:r>
            <a:r>
              <a:rPr lang="en-US" dirty="0"/>
              <a:t>Visualization</a:t>
            </a:r>
            <a:endParaRPr lang="de-DE" dirty="0"/>
          </a:p>
        </p:txBody>
      </p:sp>
      <p:sp>
        <p:nvSpPr>
          <p:cNvPr id="1308674" name="Rectangle 2"/>
          <p:cNvSpPr>
            <a:spLocks noGrp="1" noChangeArrowheads="1"/>
          </p:cNvSpPr>
          <p:nvPr>
            <p:ph idx="1"/>
          </p:nvPr>
        </p:nvSpPr>
        <p:spPr/>
        <p:txBody>
          <a:bodyPr/>
          <a:lstStyle/>
          <a:p>
            <a:r>
              <a:rPr lang="en-US" b="1" dirty="0" smtClean="0"/>
              <a:t>Feature Extraction</a:t>
            </a:r>
            <a:endParaRPr lang="de-DE" dirty="0" smtClean="0"/>
          </a:p>
          <a:p>
            <a:pPr lvl="1"/>
            <a:r>
              <a:rPr lang="en-US" b="1" dirty="0" smtClean="0"/>
              <a:t>Features:</a:t>
            </a:r>
            <a:endParaRPr lang="de-DE" b="1" dirty="0" smtClean="0"/>
          </a:p>
          <a:p>
            <a:pPr lvl="2"/>
            <a:r>
              <a:rPr lang="en-US" dirty="0" smtClean="0"/>
              <a:t>Represent interesting structures or objects in the data</a:t>
            </a:r>
          </a:p>
          <a:p>
            <a:pPr lvl="2"/>
            <a:r>
              <a:rPr lang="en-US" dirty="0" smtClean="0"/>
              <a:t>Extract and visualize them</a:t>
            </a:r>
          </a:p>
          <a:p>
            <a:pPr lvl="2"/>
            <a:r>
              <a:rPr lang="en-US" dirty="0" smtClean="0"/>
              <a:t>The original (large) field is not needed anymore for visualization</a:t>
            </a:r>
          </a:p>
          <a:p>
            <a:pPr lvl="2"/>
            <a:r>
              <a:rPr lang="en-US" dirty="0" smtClean="0"/>
              <a:t>Extraction can (usually) be automated</a:t>
            </a:r>
          </a:p>
          <a:p>
            <a:pPr lvl="2"/>
            <a:r>
              <a:rPr lang="en-US" dirty="0" smtClean="0"/>
              <a:t>Rendering is fast and (usually) interactive</a:t>
            </a:r>
          </a:p>
          <a:p>
            <a:pPr lvl="2"/>
            <a:r>
              <a:rPr lang="en-US" dirty="0" smtClean="0"/>
              <a:t>Medium to high cognitive load</a:t>
            </a:r>
          </a:p>
          <a:p>
            <a:pPr lvl="1"/>
            <a:endParaRPr lang="en-US" dirty="0" smtClean="0"/>
          </a:p>
          <a:p>
            <a:pPr lvl="1"/>
            <a:r>
              <a:rPr lang="en-US" b="1" dirty="0" smtClean="0"/>
              <a:t>Typical features:</a:t>
            </a:r>
          </a:p>
          <a:p>
            <a:pPr lvl="2"/>
            <a:r>
              <a:rPr lang="en-US" dirty="0" smtClean="0"/>
              <a:t>Topological features</a:t>
            </a:r>
          </a:p>
          <a:p>
            <a:pPr lvl="2"/>
            <a:r>
              <a:rPr lang="en-US" dirty="0" smtClean="0"/>
              <a:t>Vortices</a:t>
            </a:r>
          </a:p>
          <a:p>
            <a:pPr lvl="2"/>
            <a:r>
              <a:rPr lang="en-US" dirty="0" smtClean="0"/>
              <a:t>Shock waves</a:t>
            </a:r>
          </a:p>
          <a:p>
            <a:pPr lvl="2"/>
            <a:r>
              <a:rPr lang="en-US" dirty="0" err="1" smtClean="0"/>
              <a:t>Extremal</a:t>
            </a:r>
            <a:r>
              <a:rPr lang="en-US" dirty="0" smtClean="0"/>
              <a:t> structures</a:t>
            </a:r>
            <a:endParaRPr lang="de-DE" dirty="0"/>
          </a:p>
        </p:txBody>
      </p:sp>
      <p:sp>
        <p:nvSpPr>
          <p:cNvPr id="6" name="TextBox 5"/>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cxnSp>
        <p:nvCxnSpPr>
          <p:cNvPr id="4" name="Straight Arrow Connector 3"/>
          <p:cNvCxnSpPr/>
          <p:nvPr/>
        </p:nvCxnSpPr>
        <p:spPr bwMode="auto">
          <a:xfrm flipH="1">
            <a:off x="3962400" y="4253376"/>
            <a:ext cx="685800" cy="0"/>
          </a:xfrm>
          <a:prstGeom prst="straightConnector1">
            <a:avLst/>
          </a:prstGeom>
          <a:noFill/>
          <a:ln w="38100" cap="flat" cmpd="sng" algn="ctr">
            <a:solidFill>
              <a:schemeClr val="tx1"/>
            </a:solidFill>
            <a:prstDash val="solid"/>
            <a:round/>
            <a:headEnd type="none" w="med" len="med"/>
            <a:tailEnd type="arrow"/>
          </a:ln>
          <a:effectLst/>
        </p:spPr>
      </p:cxnSp>
      <p:sp>
        <p:nvSpPr>
          <p:cNvPr id="5" name="TextBox 4"/>
          <p:cNvSpPr txBox="1"/>
          <p:nvPr/>
        </p:nvSpPr>
        <p:spPr>
          <a:xfrm>
            <a:off x="4648200" y="4058053"/>
            <a:ext cx="1237839" cy="400110"/>
          </a:xfrm>
          <a:prstGeom prst="rect">
            <a:avLst/>
          </a:prstGeom>
          <a:noFill/>
        </p:spPr>
        <p:txBody>
          <a:bodyPr wrap="none" rtlCol="0">
            <a:spAutoFit/>
          </a:bodyPr>
          <a:lstStyle/>
          <a:p>
            <a:r>
              <a:rPr lang="en-US" dirty="0" smtClean="0"/>
              <a:t>over time</a:t>
            </a:r>
            <a:endParaRPr lang="en-US" dirty="0"/>
          </a:p>
        </p:txBody>
      </p:sp>
    </p:spTree>
    <p:extLst>
      <p:ext uri="{BB962C8B-B14F-4D97-AF65-F5344CB8AC3E}">
        <p14:creationId xmlns:p14="http://schemas.microsoft.com/office/powerpoint/2010/main" val="3358202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28" name="Group 32"/>
          <p:cNvGrpSpPr>
            <a:grpSpLocks/>
          </p:cNvGrpSpPr>
          <p:nvPr/>
        </p:nvGrpSpPr>
        <p:grpSpPr bwMode="auto">
          <a:xfrm>
            <a:off x="2133600" y="1600200"/>
            <a:ext cx="4953000" cy="1524000"/>
            <a:chOff x="1344" y="1440"/>
            <a:chExt cx="3120" cy="960"/>
          </a:xfrm>
        </p:grpSpPr>
        <p:sp>
          <p:nvSpPr>
            <p:cNvPr id="29726" name="Line 30"/>
            <p:cNvSpPr>
              <a:spLocks noChangeShapeType="1"/>
            </p:cNvSpPr>
            <p:nvPr/>
          </p:nvSpPr>
          <p:spPr bwMode="auto">
            <a:xfrm flipH="1">
              <a:off x="1344" y="1440"/>
              <a:ext cx="3120" cy="96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29725" name="Line 29"/>
            <p:cNvSpPr>
              <a:spLocks noChangeShapeType="1"/>
            </p:cNvSpPr>
            <p:nvPr/>
          </p:nvSpPr>
          <p:spPr bwMode="auto">
            <a:xfrm>
              <a:off x="4464" y="1440"/>
              <a:ext cx="0" cy="576"/>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29723" name="Line 27"/>
            <p:cNvSpPr>
              <a:spLocks noChangeShapeType="1"/>
            </p:cNvSpPr>
            <p:nvPr/>
          </p:nvSpPr>
          <p:spPr bwMode="auto">
            <a:xfrm>
              <a:off x="1344" y="2016"/>
              <a:ext cx="0" cy="384"/>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grpSp>
          <p:nvGrpSpPr>
            <p:cNvPr id="29706" name="Group 10"/>
            <p:cNvGrpSpPr>
              <a:grpSpLocks/>
            </p:cNvGrpSpPr>
            <p:nvPr/>
          </p:nvGrpSpPr>
          <p:grpSpPr bwMode="auto">
            <a:xfrm>
              <a:off x="2481" y="1653"/>
              <a:ext cx="864" cy="327"/>
              <a:chOff x="2352" y="1584"/>
              <a:chExt cx="864" cy="327"/>
            </a:xfrm>
          </p:grpSpPr>
          <p:sp>
            <p:nvSpPr>
              <p:cNvPr id="29702" name="Text Box 6"/>
              <p:cNvSpPr txBox="1">
                <a:spLocks noChangeArrowheads="1"/>
              </p:cNvSpPr>
              <p:nvPr/>
            </p:nvSpPr>
            <p:spPr bwMode="auto">
              <a:xfrm>
                <a:off x="2660" y="1584"/>
                <a:ext cx="25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z="2800" b="1" smtClean="0">
                    <a:solidFill>
                      <a:srgbClr val="000000"/>
                    </a:solidFill>
                  </a:rPr>
                  <a:t>0</a:t>
                </a:r>
                <a:endParaRPr lang="en-US" sz="2800" b="1" smtClean="0">
                  <a:solidFill>
                    <a:srgbClr val="000000"/>
                  </a:solidFill>
                </a:endParaRPr>
              </a:p>
            </p:txBody>
          </p:sp>
          <p:sp>
            <p:nvSpPr>
              <p:cNvPr id="29703" name="Line 7"/>
              <p:cNvSpPr>
                <a:spLocks noChangeShapeType="1"/>
              </p:cNvSpPr>
              <p:nvPr/>
            </p:nvSpPr>
            <p:spPr bwMode="auto">
              <a:xfrm>
                <a:off x="2976" y="1748"/>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29705" name="Line 9"/>
              <p:cNvSpPr>
                <a:spLocks noChangeShapeType="1"/>
              </p:cNvSpPr>
              <p:nvPr/>
            </p:nvSpPr>
            <p:spPr bwMode="auto">
              <a:xfrm>
                <a:off x="2352" y="1748"/>
                <a:ext cx="240"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grpSp>
      </p:grpSp>
      <p:sp>
        <p:nvSpPr>
          <p:cNvPr id="29698" name="Rectangle 2"/>
          <p:cNvSpPr>
            <a:spLocks noGrp="1" noChangeArrowheads="1"/>
          </p:cNvSpPr>
          <p:nvPr>
            <p:ph type="title"/>
          </p:nvPr>
        </p:nvSpPr>
        <p:spPr/>
        <p:txBody>
          <a:bodyPr/>
          <a:lstStyle/>
          <a:p>
            <a:r>
              <a:rPr lang="de-DE"/>
              <a:t>C</a:t>
            </a:r>
            <a:r>
              <a:rPr lang="en-US"/>
              <a:t>hange-of-</a:t>
            </a:r>
            <a:r>
              <a:rPr lang="de-DE"/>
              <a:t>S</a:t>
            </a:r>
            <a:r>
              <a:rPr lang="en-US"/>
              <a:t>ign </a:t>
            </a:r>
            <a:r>
              <a:rPr lang="de-DE"/>
              <a:t>T</a:t>
            </a:r>
            <a:r>
              <a:rPr lang="en-US"/>
              <a:t>est</a:t>
            </a:r>
          </a:p>
        </p:txBody>
      </p:sp>
      <p:sp>
        <p:nvSpPr>
          <p:cNvPr id="29707" name="Rectangle 11"/>
          <p:cNvSpPr>
            <a:spLocks noGrp="1" noChangeArrowheads="1"/>
          </p:cNvSpPr>
          <p:nvPr>
            <p:ph idx="1"/>
          </p:nvPr>
        </p:nvSpPr>
        <p:spPr>
          <a:xfrm>
            <a:off x="665956" y="762000"/>
            <a:ext cx="7812088" cy="685800"/>
          </a:xfrm>
        </p:spPr>
        <p:txBody>
          <a:bodyPr/>
          <a:lstStyle/>
          <a:p>
            <a:pPr marL="0" indent="0" algn="ctr">
              <a:buNone/>
            </a:pPr>
            <a:r>
              <a:rPr lang="en-US" dirty="0" smtClean="0"/>
              <a:t>Main idea based on (continued) linear interpolation</a:t>
            </a:r>
            <a:endParaRPr lang="en-US" dirty="0"/>
          </a:p>
        </p:txBody>
      </p:sp>
      <p:grpSp>
        <p:nvGrpSpPr>
          <p:cNvPr id="29727" name="Group 31"/>
          <p:cNvGrpSpPr>
            <a:grpSpLocks/>
          </p:cNvGrpSpPr>
          <p:nvPr/>
        </p:nvGrpSpPr>
        <p:grpSpPr bwMode="auto">
          <a:xfrm>
            <a:off x="1676400" y="2224088"/>
            <a:ext cx="6051550" cy="519112"/>
            <a:chOff x="1056" y="1833"/>
            <a:chExt cx="3812" cy="327"/>
          </a:xfrm>
        </p:grpSpPr>
        <p:sp>
          <p:nvSpPr>
            <p:cNvPr id="29699" name="Line 3"/>
            <p:cNvSpPr>
              <a:spLocks noChangeShapeType="1"/>
            </p:cNvSpPr>
            <p:nvPr/>
          </p:nvSpPr>
          <p:spPr bwMode="auto">
            <a:xfrm>
              <a:off x="1344" y="2016"/>
              <a:ext cx="3120" cy="0"/>
            </a:xfrm>
            <a:prstGeom prst="line">
              <a:avLst/>
            </a:prstGeom>
            <a:noFill/>
            <a:ln w="38100">
              <a:solidFill>
                <a:srgbClr val="B2B2B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29700" name="Text Box 4"/>
            <p:cNvSpPr txBox="1">
              <a:spLocks noChangeArrowheads="1"/>
            </p:cNvSpPr>
            <p:nvPr/>
          </p:nvSpPr>
          <p:spPr bwMode="auto">
            <a:xfrm>
              <a:off x="1056" y="1833"/>
              <a:ext cx="2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z="2800" b="1" smtClean="0">
                  <a:solidFill>
                    <a:srgbClr val="000000"/>
                  </a:solidFill>
                </a:rPr>
                <a:t>-</a:t>
              </a:r>
              <a:endParaRPr lang="en-US" sz="2800" b="1" smtClean="0">
                <a:solidFill>
                  <a:srgbClr val="000000"/>
                </a:solidFill>
              </a:endParaRPr>
            </a:p>
          </p:txBody>
        </p:sp>
        <p:sp>
          <p:nvSpPr>
            <p:cNvPr id="29701" name="Text Box 5"/>
            <p:cNvSpPr txBox="1">
              <a:spLocks noChangeArrowheads="1"/>
            </p:cNvSpPr>
            <p:nvPr/>
          </p:nvSpPr>
          <p:spPr bwMode="auto">
            <a:xfrm>
              <a:off x="4569" y="1833"/>
              <a:ext cx="2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z="2800" b="1" smtClean="0">
                  <a:solidFill>
                    <a:srgbClr val="000000"/>
                  </a:solidFill>
                </a:rPr>
                <a:t>+</a:t>
              </a:r>
              <a:endParaRPr lang="en-US" sz="2800" b="1" smtClean="0">
                <a:solidFill>
                  <a:srgbClr val="000000"/>
                </a:solidFill>
              </a:endParaRPr>
            </a:p>
          </p:txBody>
        </p:sp>
      </p:grpSp>
      <p:grpSp>
        <p:nvGrpSpPr>
          <p:cNvPr id="29740" name="Group 44"/>
          <p:cNvGrpSpPr>
            <a:grpSpLocks/>
          </p:cNvGrpSpPr>
          <p:nvPr/>
        </p:nvGrpSpPr>
        <p:grpSpPr bwMode="auto">
          <a:xfrm>
            <a:off x="1676400" y="3429000"/>
            <a:ext cx="6051550" cy="1524000"/>
            <a:chOff x="1056" y="2640"/>
            <a:chExt cx="3812" cy="960"/>
          </a:xfrm>
        </p:grpSpPr>
        <p:grpSp>
          <p:nvGrpSpPr>
            <p:cNvPr id="29739" name="Group 43"/>
            <p:cNvGrpSpPr>
              <a:grpSpLocks/>
            </p:cNvGrpSpPr>
            <p:nvPr/>
          </p:nvGrpSpPr>
          <p:grpSpPr bwMode="auto">
            <a:xfrm>
              <a:off x="1344" y="2640"/>
              <a:ext cx="3120" cy="960"/>
              <a:chOff x="1344" y="2640"/>
              <a:chExt cx="3120" cy="960"/>
            </a:xfrm>
          </p:grpSpPr>
          <p:sp>
            <p:nvSpPr>
              <p:cNvPr id="29738" name="Line 42"/>
              <p:cNvSpPr>
                <a:spLocks noChangeShapeType="1"/>
              </p:cNvSpPr>
              <p:nvPr/>
            </p:nvSpPr>
            <p:spPr bwMode="auto">
              <a:xfrm>
                <a:off x="2928" y="3120"/>
                <a:ext cx="0" cy="96"/>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29730" name="Line 34"/>
              <p:cNvSpPr>
                <a:spLocks noChangeShapeType="1"/>
              </p:cNvSpPr>
              <p:nvPr/>
            </p:nvSpPr>
            <p:spPr bwMode="auto">
              <a:xfrm flipH="1">
                <a:off x="1344" y="2640"/>
                <a:ext cx="3120" cy="96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29731" name="Line 35"/>
              <p:cNvSpPr>
                <a:spLocks noChangeShapeType="1"/>
              </p:cNvSpPr>
              <p:nvPr/>
            </p:nvSpPr>
            <p:spPr bwMode="auto">
              <a:xfrm>
                <a:off x="4464" y="2640"/>
                <a:ext cx="0" cy="576"/>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29732" name="Line 36"/>
              <p:cNvSpPr>
                <a:spLocks noChangeShapeType="1"/>
              </p:cNvSpPr>
              <p:nvPr/>
            </p:nvSpPr>
            <p:spPr bwMode="auto">
              <a:xfrm>
                <a:off x="1344" y="3216"/>
                <a:ext cx="0" cy="384"/>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grpSp>
        <p:grpSp>
          <p:nvGrpSpPr>
            <p:cNvPr id="29721" name="Group 25"/>
            <p:cNvGrpSpPr>
              <a:grpSpLocks/>
            </p:cNvGrpSpPr>
            <p:nvPr/>
          </p:nvGrpSpPr>
          <p:grpSpPr bwMode="auto">
            <a:xfrm>
              <a:off x="1056" y="2814"/>
              <a:ext cx="3812" cy="738"/>
              <a:chOff x="1056" y="2997"/>
              <a:chExt cx="3812" cy="738"/>
            </a:xfrm>
          </p:grpSpPr>
          <p:sp>
            <p:nvSpPr>
              <p:cNvPr id="29711" name="Line 15"/>
              <p:cNvSpPr>
                <a:spLocks noChangeShapeType="1"/>
              </p:cNvSpPr>
              <p:nvPr/>
            </p:nvSpPr>
            <p:spPr bwMode="auto">
              <a:xfrm>
                <a:off x="1344" y="3408"/>
                <a:ext cx="1584" cy="0"/>
              </a:xfrm>
              <a:prstGeom prst="line">
                <a:avLst/>
              </a:prstGeom>
              <a:noFill/>
              <a:ln w="38100">
                <a:solidFill>
                  <a:srgbClr val="B2B2B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29712" name="Text Box 16"/>
              <p:cNvSpPr txBox="1">
                <a:spLocks noChangeArrowheads="1"/>
              </p:cNvSpPr>
              <p:nvPr/>
            </p:nvSpPr>
            <p:spPr bwMode="auto">
              <a:xfrm>
                <a:off x="1056" y="3177"/>
                <a:ext cx="2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z="2800" b="1" smtClean="0">
                    <a:solidFill>
                      <a:srgbClr val="000000"/>
                    </a:solidFill>
                  </a:rPr>
                  <a:t>-</a:t>
                </a:r>
                <a:endParaRPr lang="en-US" sz="2800" b="1" smtClean="0">
                  <a:solidFill>
                    <a:srgbClr val="000000"/>
                  </a:solidFill>
                </a:endParaRPr>
              </a:p>
            </p:txBody>
          </p:sp>
          <p:sp>
            <p:nvSpPr>
              <p:cNvPr id="29713" name="Text Box 17"/>
              <p:cNvSpPr txBox="1">
                <a:spLocks noChangeArrowheads="1"/>
              </p:cNvSpPr>
              <p:nvPr/>
            </p:nvSpPr>
            <p:spPr bwMode="auto">
              <a:xfrm>
                <a:off x="4569" y="3177"/>
                <a:ext cx="2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z="2800" b="1" smtClean="0">
                    <a:solidFill>
                      <a:srgbClr val="000000"/>
                    </a:solidFill>
                  </a:rPr>
                  <a:t>+</a:t>
                </a:r>
                <a:endParaRPr lang="en-US" sz="2800" b="1" smtClean="0">
                  <a:solidFill>
                    <a:srgbClr val="000000"/>
                  </a:solidFill>
                </a:endParaRPr>
              </a:p>
            </p:txBody>
          </p:sp>
          <p:grpSp>
            <p:nvGrpSpPr>
              <p:cNvPr id="29714" name="Group 18"/>
              <p:cNvGrpSpPr>
                <a:grpSpLocks/>
              </p:cNvGrpSpPr>
              <p:nvPr/>
            </p:nvGrpSpPr>
            <p:grpSpPr bwMode="auto">
              <a:xfrm>
                <a:off x="1704" y="2997"/>
                <a:ext cx="864" cy="327"/>
                <a:chOff x="2352" y="1584"/>
                <a:chExt cx="864" cy="327"/>
              </a:xfrm>
            </p:grpSpPr>
            <p:sp>
              <p:nvSpPr>
                <p:cNvPr id="29715" name="Text Box 19"/>
                <p:cNvSpPr txBox="1">
                  <a:spLocks noChangeArrowheads="1"/>
                </p:cNvSpPr>
                <p:nvPr/>
              </p:nvSpPr>
              <p:spPr bwMode="auto">
                <a:xfrm>
                  <a:off x="2660" y="1584"/>
                  <a:ext cx="25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z="2800" b="1" smtClean="0">
                      <a:solidFill>
                        <a:srgbClr val="000000"/>
                      </a:solidFill>
                    </a:rPr>
                    <a:t>0</a:t>
                  </a:r>
                  <a:endParaRPr lang="en-US" sz="2800" b="1" smtClean="0">
                    <a:solidFill>
                      <a:srgbClr val="000000"/>
                    </a:solidFill>
                  </a:endParaRPr>
                </a:p>
              </p:txBody>
            </p:sp>
            <p:sp>
              <p:nvSpPr>
                <p:cNvPr id="29716" name="Line 20"/>
                <p:cNvSpPr>
                  <a:spLocks noChangeShapeType="1"/>
                </p:cNvSpPr>
                <p:nvPr/>
              </p:nvSpPr>
              <p:spPr bwMode="auto">
                <a:xfrm>
                  <a:off x="2976" y="1748"/>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29717" name="Line 21"/>
                <p:cNvSpPr>
                  <a:spLocks noChangeShapeType="1"/>
                </p:cNvSpPr>
                <p:nvPr/>
              </p:nvSpPr>
              <p:spPr bwMode="auto">
                <a:xfrm>
                  <a:off x="2352" y="1748"/>
                  <a:ext cx="240"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grpSp>
          <p:sp>
            <p:nvSpPr>
              <p:cNvPr id="29719" name="Line 23"/>
              <p:cNvSpPr>
                <a:spLocks noChangeShapeType="1"/>
              </p:cNvSpPr>
              <p:nvPr/>
            </p:nvSpPr>
            <p:spPr bwMode="auto">
              <a:xfrm>
                <a:off x="2928" y="3408"/>
                <a:ext cx="1536" cy="0"/>
              </a:xfrm>
              <a:prstGeom prst="line">
                <a:avLst/>
              </a:prstGeom>
              <a:noFill/>
              <a:ln w="38100" cap="rnd">
                <a:solidFill>
                  <a:srgbClr val="B2B2B2"/>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29720" name="Text Box 24"/>
              <p:cNvSpPr txBox="1">
                <a:spLocks noChangeArrowheads="1"/>
              </p:cNvSpPr>
              <p:nvPr/>
            </p:nvSpPr>
            <p:spPr bwMode="auto">
              <a:xfrm>
                <a:off x="2784" y="3408"/>
                <a:ext cx="2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z="2800" b="1" smtClean="0">
                    <a:solidFill>
                      <a:srgbClr val="000000"/>
                    </a:solidFill>
                  </a:rPr>
                  <a:t>+</a:t>
                </a:r>
                <a:endParaRPr lang="en-US" sz="2800" b="1" smtClean="0">
                  <a:solidFill>
                    <a:srgbClr val="000000"/>
                  </a:solidFill>
                </a:endParaRPr>
              </a:p>
            </p:txBody>
          </p:sp>
        </p:grpSp>
      </p:grpSp>
      <p:sp>
        <p:nvSpPr>
          <p:cNvPr id="3" name="TextBox 2"/>
          <p:cNvSpPr txBox="1"/>
          <p:nvPr/>
        </p:nvSpPr>
        <p:spPr>
          <a:xfrm>
            <a:off x="3468602" y="2861846"/>
            <a:ext cx="2282996" cy="338554"/>
          </a:xfrm>
          <a:prstGeom prst="rect">
            <a:avLst/>
          </a:prstGeom>
          <a:noFill/>
        </p:spPr>
        <p:txBody>
          <a:bodyPr wrap="none" rtlCol="0">
            <a:spAutoFit/>
          </a:bodyPr>
          <a:lstStyle/>
          <a:p>
            <a:r>
              <a:rPr lang="en-US" sz="1600" i="1" dirty="0" smtClean="0"/>
              <a:t>check for possible zero</a:t>
            </a:r>
            <a:endParaRPr lang="en-US" sz="1600" i="1" dirty="0"/>
          </a:p>
        </p:txBody>
      </p:sp>
      <p:sp>
        <p:nvSpPr>
          <p:cNvPr id="34" name="TextBox 33"/>
          <p:cNvSpPr txBox="1"/>
          <p:nvPr/>
        </p:nvSpPr>
        <p:spPr>
          <a:xfrm>
            <a:off x="2249402" y="5105400"/>
            <a:ext cx="2282996" cy="338554"/>
          </a:xfrm>
          <a:prstGeom prst="rect">
            <a:avLst/>
          </a:prstGeom>
          <a:noFill/>
        </p:spPr>
        <p:txBody>
          <a:bodyPr wrap="none" rtlCol="0">
            <a:spAutoFit/>
          </a:bodyPr>
          <a:lstStyle/>
          <a:p>
            <a:r>
              <a:rPr lang="en-US" sz="1600" i="1" dirty="0" smtClean="0"/>
              <a:t>check for possible zero</a:t>
            </a:r>
            <a:endParaRPr lang="en-US" sz="1600" i="1" dirty="0"/>
          </a:p>
        </p:txBody>
      </p:sp>
      <p:sp>
        <p:nvSpPr>
          <p:cNvPr id="35" name="TextBox 34"/>
          <p:cNvSpPr txBox="1"/>
          <p:nvPr/>
        </p:nvSpPr>
        <p:spPr>
          <a:xfrm>
            <a:off x="5028871" y="5113511"/>
            <a:ext cx="1677062" cy="338554"/>
          </a:xfrm>
          <a:prstGeom prst="rect">
            <a:avLst/>
          </a:prstGeom>
          <a:noFill/>
        </p:spPr>
        <p:txBody>
          <a:bodyPr wrap="none" rtlCol="0">
            <a:spAutoFit/>
          </a:bodyPr>
          <a:lstStyle/>
          <a:p>
            <a:r>
              <a:rPr lang="en-US" sz="1600" i="1" dirty="0" smtClean="0"/>
              <a:t>no zero possible</a:t>
            </a:r>
            <a:endParaRPr lang="en-US" sz="1600" i="1" dirty="0"/>
          </a:p>
        </p:txBody>
      </p:sp>
      <p:sp>
        <p:nvSpPr>
          <p:cNvPr id="4" name="TextBox 3"/>
          <p:cNvSpPr txBox="1"/>
          <p:nvPr/>
        </p:nvSpPr>
        <p:spPr>
          <a:xfrm>
            <a:off x="3912963" y="5867398"/>
            <a:ext cx="3648756" cy="584775"/>
          </a:xfrm>
          <a:prstGeom prst="rect">
            <a:avLst/>
          </a:prstGeom>
          <a:noFill/>
        </p:spPr>
        <p:txBody>
          <a:bodyPr wrap="none" rtlCol="0">
            <a:spAutoFit/>
          </a:bodyPr>
          <a:lstStyle/>
          <a:p>
            <a:r>
              <a:rPr lang="en-US" sz="1600" i="1" dirty="0" smtClean="0"/>
              <a:t>continue until distance between points</a:t>
            </a:r>
          </a:p>
          <a:p>
            <a:r>
              <a:rPr lang="en-US" sz="1600" i="1" dirty="0" smtClean="0"/>
              <a:t>is below a threshold</a:t>
            </a:r>
            <a:endParaRPr lang="en-US" sz="1600" i="1" dirty="0"/>
          </a:p>
        </p:txBody>
      </p:sp>
      <p:cxnSp>
        <p:nvCxnSpPr>
          <p:cNvPr id="6" name="Elbow Connector 5"/>
          <p:cNvCxnSpPr>
            <a:stCxn id="34" idx="2"/>
            <a:endCxn id="4" idx="1"/>
          </p:cNvCxnSpPr>
          <p:nvPr/>
        </p:nvCxnSpPr>
        <p:spPr bwMode="auto">
          <a:xfrm rot="16200000" flipH="1">
            <a:off x="3294015" y="5540838"/>
            <a:ext cx="715832" cy="522063"/>
          </a:xfrm>
          <a:prstGeom prst="bentConnector2">
            <a:avLst/>
          </a:prstGeom>
          <a:no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713631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9728"/>
                                        </p:tgtEl>
                                        <p:attrNameLst>
                                          <p:attrName>style.visibility</p:attrName>
                                        </p:attrNameLst>
                                      </p:cBhvr>
                                      <p:to>
                                        <p:strVal val="visible"/>
                                      </p:to>
                                    </p:set>
                                  </p:childTnLst>
                                </p:cTn>
                              </p:par>
                            </p:childTnLst>
                          </p:cTn>
                        </p:par>
                        <p:par>
                          <p:cTn id="7" fill="hold" nodeType="withGroup">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97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p:bldP spid="35"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1800" name="Group 56"/>
          <p:cNvGrpSpPr>
            <a:grpSpLocks/>
          </p:cNvGrpSpPr>
          <p:nvPr/>
        </p:nvGrpSpPr>
        <p:grpSpPr bwMode="auto">
          <a:xfrm>
            <a:off x="5562600" y="3962400"/>
            <a:ext cx="1676400" cy="1219200"/>
            <a:chOff x="3600" y="2784"/>
            <a:chExt cx="1056" cy="768"/>
          </a:xfrm>
        </p:grpSpPr>
        <p:sp>
          <p:nvSpPr>
            <p:cNvPr id="31797" name="Rectangle 53"/>
            <p:cNvSpPr>
              <a:spLocks noChangeArrowheads="1"/>
            </p:cNvSpPr>
            <p:nvPr/>
          </p:nvSpPr>
          <p:spPr bwMode="auto">
            <a:xfrm>
              <a:off x="4176" y="2784"/>
              <a:ext cx="480" cy="336"/>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98" name="Rectangle 54"/>
            <p:cNvSpPr>
              <a:spLocks noChangeArrowheads="1"/>
            </p:cNvSpPr>
            <p:nvPr/>
          </p:nvSpPr>
          <p:spPr bwMode="auto">
            <a:xfrm>
              <a:off x="3600" y="3216"/>
              <a:ext cx="480" cy="336"/>
            </a:xfrm>
            <a:prstGeom prst="rect">
              <a:avLst/>
            </a:prstGeom>
            <a:solidFill>
              <a:schemeClr val="accent2"/>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99" name="Rectangle 55"/>
            <p:cNvSpPr>
              <a:spLocks noChangeArrowheads="1"/>
            </p:cNvSpPr>
            <p:nvPr/>
          </p:nvSpPr>
          <p:spPr bwMode="auto">
            <a:xfrm>
              <a:off x="4176" y="3216"/>
              <a:ext cx="480" cy="336"/>
            </a:xfrm>
            <a:prstGeom prst="rect">
              <a:avLst/>
            </a:prstGeom>
            <a:solidFill>
              <a:schemeClr val="folHlink"/>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96" name="Rectangle 52"/>
            <p:cNvSpPr>
              <a:spLocks noChangeArrowheads="1"/>
            </p:cNvSpPr>
            <p:nvPr/>
          </p:nvSpPr>
          <p:spPr bwMode="auto">
            <a:xfrm>
              <a:off x="3600" y="2784"/>
              <a:ext cx="480" cy="336"/>
            </a:xfrm>
            <a:prstGeom prst="rect">
              <a:avLst/>
            </a:prstGeom>
            <a:solidFill>
              <a:schemeClr val="hlink"/>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grpSp>
      <p:sp>
        <p:nvSpPr>
          <p:cNvPr id="31746" name="Rectangle 2"/>
          <p:cNvSpPr>
            <a:spLocks noGrp="1" noChangeArrowheads="1"/>
          </p:cNvSpPr>
          <p:nvPr>
            <p:ph type="title"/>
          </p:nvPr>
        </p:nvSpPr>
        <p:spPr/>
        <p:txBody>
          <a:bodyPr/>
          <a:lstStyle/>
          <a:p>
            <a:r>
              <a:rPr lang="de-DE"/>
              <a:t>C</a:t>
            </a:r>
            <a:r>
              <a:rPr lang="en-US"/>
              <a:t>hange-of-</a:t>
            </a:r>
            <a:r>
              <a:rPr lang="de-DE"/>
              <a:t>S</a:t>
            </a:r>
            <a:r>
              <a:rPr lang="en-US"/>
              <a:t>ign </a:t>
            </a:r>
            <a:r>
              <a:rPr lang="de-DE"/>
              <a:t>T</a:t>
            </a:r>
            <a:r>
              <a:rPr lang="en-US"/>
              <a:t>est</a:t>
            </a:r>
          </a:p>
        </p:txBody>
      </p:sp>
      <p:sp>
        <p:nvSpPr>
          <p:cNvPr id="31747" name="Rectangle 3"/>
          <p:cNvSpPr>
            <a:spLocks noGrp="1" noChangeArrowheads="1"/>
          </p:cNvSpPr>
          <p:nvPr>
            <p:ph type="body" sz="half" idx="4294967295"/>
          </p:nvPr>
        </p:nvSpPr>
        <p:spPr>
          <a:xfrm>
            <a:off x="5313363" y="1066800"/>
            <a:ext cx="3830637" cy="2590800"/>
          </a:xfrm>
        </p:spPr>
        <p:txBody>
          <a:bodyPr/>
          <a:lstStyle/>
          <a:p>
            <a:pPr>
              <a:lnSpc>
                <a:spcPct val="90000"/>
              </a:lnSpc>
            </a:pPr>
            <a:r>
              <a:rPr lang="en-US" sz="1800" smtClean="0"/>
              <a:t>Criteria itself is necessary, but not sufficient</a:t>
            </a:r>
          </a:p>
          <a:p>
            <a:pPr>
              <a:lnSpc>
                <a:spcPct val="90000"/>
              </a:lnSpc>
            </a:pPr>
            <a:r>
              <a:rPr lang="en-US" sz="1800" smtClean="0"/>
              <a:t>Very fast</a:t>
            </a:r>
          </a:p>
          <a:p>
            <a:pPr>
              <a:lnSpc>
                <a:spcPct val="90000"/>
              </a:lnSpc>
            </a:pPr>
            <a:r>
              <a:rPr lang="en-US" sz="1800" smtClean="0"/>
              <a:t>Easy to implement</a:t>
            </a:r>
            <a:br>
              <a:rPr lang="en-US" sz="1800" smtClean="0"/>
            </a:br>
            <a:r>
              <a:rPr lang="en-US" sz="1800" smtClean="0"/>
              <a:t>(C++ Template)</a:t>
            </a:r>
          </a:p>
          <a:p>
            <a:pPr>
              <a:lnSpc>
                <a:spcPct val="90000"/>
              </a:lnSpc>
            </a:pPr>
            <a:r>
              <a:rPr lang="en-US" sz="1800" smtClean="0"/>
              <a:t>n dimensions,</a:t>
            </a:r>
            <a:br>
              <a:rPr lang="en-US" sz="1800" smtClean="0"/>
            </a:br>
            <a:r>
              <a:rPr lang="en-US" sz="1800" smtClean="0"/>
              <a:t>m-dimensional values</a:t>
            </a:r>
            <a:endParaRPr lang="en-US" sz="1800"/>
          </a:p>
        </p:txBody>
      </p:sp>
      <p:sp>
        <p:nvSpPr>
          <p:cNvPr id="31749" name="Rectangle 5"/>
          <p:cNvSpPr>
            <a:spLocks noChangeArrowheads="1"/>
          </p:cNvSpPr>
          <p:nvPr/>
        </p:nvSpPr>
        <p:spPr bwMode="auto">
          <a:xfrm>
            <a:off x="1524000" y="1295400"/>
            <a:ext cx="1828800" cy="1371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50" name="Text Box 6"/>
          <p:cNvSpPr txBox="1">
            <a:spLocks noChangeArrowheads="1"/>
          </p:cNvSpPr>
          <p:nvPr/>
        </p:nvSpPr>
        <p:spPr bwMode="auto">
          <a:xfrm>
            <a:off x="841375" y="2667000"/>
            <a:ext cx="8334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mtClean="0">
                <a:solidFill>
                  <a:srgbClr val="000000"/>
                </a:solidFill>
              </a:rPr>
              <a:t>(+, +)</a:t>
            </a:r>
            <a:endParaRPr lang="en-US" smtClean="0">
              <a:solidFill>
                <a:srgbClr val="000000"/>
              </a:solidFill>
            </a:endParaRPr>
          </a:p>
        </p:txBody>
      </p:sp>
      <p:sp>
        <p:nvSpPr>
          <p:cNvPr id="31751" name="Text Box 7"/>
          <p:cNvSpPr txBox="1">
            <a:spLocks noChangeArrowheads="1"/>
          </p:cNvSpPr>
          <p:nvPr/>
        </p:nvSpPr>
        <p:spPr bwMode="auto">
          <a:xfrm>
            <a:off x="3205163" y="2667000"/>
            <a:ext cx="8334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mtClean="0">
                <a:solidFill>
                  <a:srgbClr val="000000"/>
                </a:solidFill>
              </a:rPr>
              <a:t>(+, +)</a:t>
            </a:r>
            <a:endParaRPr lang="en-US" smtClean="0">
              <a:solidFill>
                <a:srgbClr val="000000"/>
              </a:solidFill>
            </a:endParaRPr>
          </a:p>
        </p:txBody>
      </p:sp>
      <p:sp>
        <p:nvSpPr>
          <p:cNvPr id="31752" name="Text Box 8"/>
          <p:cNvSpPr txBox="1">
            <a:spLocks noChangeArrowheads="1"/>
          </p:cNvSpPr>
          <p:nvPr/>
        </p:nvSpPr>
        <p:spPr bwMode="auto">
          <a:xfrm>
            <a:off x="2713038" y="914400"/>
            <a:ext cx="749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mtClean="0">
                <a:solidFill>
                  <a:srgbClr val="000000"/>
                </a:solidFill>
              </a:rPr>
              <a:t>(+, -)</a:t>
            </a:r>
            <a:endParaRPr lang="en-US" smtClean="0">
              <a:solidFill>
                <a:srgbClr val="000000"/>
              </a:solidFill>
            </a:endParaRPr>
          </a:p>
        </p:txBody>
      </p:sp>
      <p:sp>
        <p:nvSpPr>
          <p:cNvPr id="31753" name="Text Box 9"/>
          <p:cNvSpPr txBox="1">
            <a:spLocks noChangeArrowheads="1"/>
          </p:cNvSpPr>
          <p:nvPr/>
        </p:nvSpPr>
        <p:spPr bwMode="auto">
          <a:xfrm>
            <a:off x="884238" y="914400"/>
            <a:ext cx="749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mtClean="0">
                <a:solidFill>
                  <a:srgbClr val="000000"/>
                </a:solidFill>
              </a:rPr>
              <a:t>(+, -)</a:t>
            </a:r>
            <a:endParaRPr lang="en-US" smtClean="0">
              <a:solidFill>
                <a:srgbClr val="000000"/>
              </a:solidFill>
            </a:endParaRPr>
          </a:p>
        </p:txBody>
      </p:sp>
      <p:sp>
        <p:nvSpPr>
          <p:cNvPr id="31754" name="Line 10"/>
          <p:cNvSpPr>
            <a:spLocks noChangeShapeType="1"/>
          </p:cNvSpPr>
          <p:nvPr/>
        </p:nvSpPr>
        <p:spPr bwMode="auto">
          <a:xfrm flipV="1">
            <a:off x="1524000" y="2286000"/>
            <a:ext cx="4572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55" name="Line 11"/>
          <p:cNvSpPr>
            <a:spLocks noChangeShapeType="1"/>
          </p:cNvSpPr>
          <p:nvPr/>
        </p:nvSpPr>
        <p:spPr bwMode="auto">
          <a:xfrm>
            <a:off x="1524000" y="1295400"/>
            <a:ext cx="38100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56" name="Line 12"/>
          <p:cNvSpPr>
            <a:spLocks noChangeShapeType="1"/>
          </p:cNvSpPr>
          <p:nvPr/>
        </p:nvSpPr>
        <p:spPr bwMode="auto">
          <a:xfrm flipV="1">
            <a:off x="3352800" y="2209800"/>
            <a:ext cx="1524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57" name="Line 13"/>
          <p:cNvSpPr>
            <a:spLocks noChangeShapeType="1"/>
          </p:cNvSpPr>
          <p:nvPr/>
        </p:nvSpPr>
        <p:spPr bwMode="auto">
          <a:xfrm>
            <a:off x="3352800" y="1295400"/>
            <a:ext cx="1524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grpSp>
        <p:nvGrpSpPr>
          <p:cNvPr id="31802" name="Group 58"/>
          <p:cNvGrpSpPr>
            <a:grpSpLocks/>
          </p:cNvGrpSpPr>
          <p:nvPr/>
        </p:nvGrpSpPr>
        <p:grpSpPr bwMode="auto">
          <a:xfrm>
            <a:off x="838200" y="3519488"/>
            <a:ext cx="3197225" cy="2119312"/>
            <a:chOff x="624" y="2505"/>
            <a:chExt cx="2014" cy="1335"/>
          </a:xfrm>
        </p:grpSpPr>
        <p:sp>
          <p:nvSpPr>
            <p:cNvPr id="31776" name="Rectangle 32"/>
            <p:cNvSpPr>
              <a:spLocks noChangeArrowheads="1"/>
            </p:cNvSpPr>
            <p:nvPr/>
          </p:nvSpPr>
          <p:spPr bwMode="auto">
            <a:xfrm>
              <a:off x="1054" y="2745"/>
              <a:ext cx="1152" cy="86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77" name="Text Box 33"/>
            <p:cNvSpPr txBox="1">
              <a:spLocks noChangeArrowheads="1"/>
            </p:cNvSpPr>
            <p:nvPr/>
          </p:nvSpPr>
          <p:spPr bwMode="auto">
            <a:xfrm>
              <a:off x="624" y="3609"/>
              <a:ext cx="5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mtClean="0">
                  <a:solidFill>
                    <a:srgbClr val="000000"/>
                  </a:solidFill>
                </a:rPr>
                <a:t>(+, +)</a:t>
              </a:r>
              <a:endParaRPr lang="en-US" smtClean="0">
                <a:solidFill>
                  <a:srgbClr val="000000"/>
                </a:solidFill>
              </a:endParaRPr>
            </a:p>
          </p:txBody>
        </p:sp>
        <p:sp>
          <p:nvSpPr>
            <p:cNvPr id="31778" name="Text Box 34"/>
            <p:cNvSpPr txBox="1">
              <a:spLocks noChangeArrowheads="1"/>
            </p:cNvSpPr>
            <p:nvPr/>
          </p:nvSpPr>
          <p:spPr bwMode="auto">
            <a:xfrm>
              <a:off x="2113" y="3609"/>
              <a:ext cx="5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mtClean="0">
                  <a:solidFill>
                    <a:srgbClr val="000000"/>
                  </a:solidFill>
                </a:rPr>
                <a:t>(+, +)</a:t>
              </a:r>
              <a:endParaRPr lang="en-US" smtClean="0">
                <a:solidFill>
                  <a:srgbClr val="000000"/>
                </a:solidFill>
              </a:endParaRPr>
            </a:p>
          </p:txBody>
        </p:sp>
        <p:sp>
          <p:nvSpPr>
            <p:cNvPr id="31779" name="Text Box 35"/>
            <p:cNvSpPr txBox="1">
              <a:spLocks noChangeArrowheads="1"/>
            </p:cNvSpPr>
            <p:nvPr/>
          </p:nvSpPr>
          <p:spPr bwMode="auto">
            <a:xfrm>
              <a:off x="1829" y="2505"/>
              <a:ext cx="4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b="1" dirty="0" smtClean="0"/>
                <a:t>(</a:t>
              </a:r>
              <a:r>
                <a:rPr lang="de-DE" b="1" dirty="0" smtClean="0">
                  <a:solidFill>
                    <a:srgbClr val="FF0000"/>
                  </a:solidFill>
                </a:rPr>
                <a:t>-</a:t>
              </a:r>
              <a:r>
                <a:rPr lang="de-DE" b="1" dirty="0" smtClean="0"/>
                <a:t>, -)</a:t>
              </a:r>
              <a:endParaRPr lang="en-US" b="1" dirty="0" smtClean="0"/>
            </a:p>
          </p:txBody>
        </p:sp>
        <p:sp>
          <p:nvSpPr>
            <p:cNvPr id="31780" name="Text Box 36"/>
            <p:cNvSpPr txBox="1">
              <a:spLocks noChangeArrowheads="1"/>
            </p:cNvSpPr>
            <p:nvPr/>
          </p:nvSpPr>
          <p:spPr bwMode="auto">
            <a:xfrm>
              <a:off x="651" y="2505"/>
              <a:ext cx="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de-DE" smtClean="0">
                  <a:solidFill>
                    <a:srgbClr val="000000"/>
                  </a:solidFill>
                </a:rPr>
                <a:t>(+, -)</a:t>
              </a:r>
              <a:endParaRPr lang="en-US" smtClean="0">
                <a:solidFill>
                  <a:srgbClr val="000000"/>
                </a:solidFill>
              </a:endParaRPr>
            </a:p>
          </p:txBody>
        </p:sp>
        <p:sp>
          <p:nvSpPr>
            <p:cNvPr id="31781" name="Line 37"/>
            <p:cNvSpPr>
              <a:spLocks noChangeShapeType="1"/>
            </p:cNvSpPr>
            <p:nvPr/>
          </p:nvSpPr>
          <p:spPr bwMode="auto">
            <a:xfrm flipV="1">
              <a:off x="1054" y="3369"/>
              <a:ext cx="288"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82" name="Line 38"/>
            <p:cNvSpPr>
              <a:spLocks noChangeShapeType="1"/>
            </p:cNvSpPr>
            <p:nvPr/>
          </p:nvSpPr>
          <p:spPr bwMode="auto">
            <a:xfrm>
              <a:off x="1054" y="2745"/>
              <a:ext cx="242" cy="13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83" name="Line 39"/>
            <p:cNvSpPr>
              <a:spLocks noChangeShapeType="1"/>
            </p:cNvSpPr>
            <p:nvPr/>
          </p:nvSpPr>
          <p:spPr bwMode="auto">
            <a:xfrm flipV="1">
              <a:off x="2206" y="3321"/>
              <a:ext cx="96"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84" name="Line 40"/>
            <p:cNvSpPr>
              <a:spLocks noChangeShapeType="1"/>
            </p:cNvSpPr>
            <p:nvPr/>
          </p:nvSpPr>
          <p:spPr bwMode="auto">
            <a:xfrm flipH="1">
              <a:off x="1920" y="2745"/>
              <a:ext cx="286" cy="231"/>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grpSp>
      <p:grpSp>
        <p:nvGrpSpPr>
          <p:cNvPr id="31806" name="Group 62"/>
          <p:cNvGrpSpPr>
            <a:grpSpLocks/>
          </p:cNvGrpSpPr>
          <p:nvPr/>
        </p:nvGrpSpPr>
        <p:grpSpPr bwMode="auto">
          <a:xfrm>
            <a:off x="4191000" y="3733800"/>
            <a:ext cx="3352800" cy="1752600"/>
            <a:chOff x="2736" y="2640"/>
            <a:chExt cx="2112" cy="1104"/>
          </a:xfrm>
        </p:grpSpPr>
        <p:grpSp>
          <p:nvGrpSpPr>
            <p:cNvPr id="31801" name="Group 57"/>
            <p:cNvGrpSpPr>
              <a:grpSpLocks/>
            </p:cNvGrpSpPr>
            <p:nvPr/>
          </p:nvGrpSpPr>
          <p:grpSpPr bwMode="auto">
            <a:xfrm>
              <a:off x="3408" y="2640"/>
              <a:ext cx="1440" cy="1104"/>
              <a:chOff x="3408" y="2640"/>
              <a:chExt cx="1440" cy="1104"/>
            </a:xfrm>
          </p:grpSpPr>
          <p:sp>
            <p:nvSpPr>
              <p:cNvPr id="31785" name="Rectangle 41"/>
              <p:cNvSpPr>
                <a:spLocks noChangeArrowheads="1"/>
              </p:cNvSpPr>
              <p:nvPr/>
            </p:nvSpPr>
            <p:spPr bwMode="auto">
              <a:xfrm>
                <a:off x="3552" y="2745"/>
                <a:ext cx="1152" cy="86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90" name="Line 46"/>
              <p:cNvSpPr>
                <a:spLocks noChangeShapeType="1"/>
              </p:cNvSpPr>
              <p:nvPr/>
            </p:nvSpPr>
            <p:spPr bwMode="auto">
              <a:xfrm flipV="1">
                <a:off x="3552" y="3369"/>
                <a:ext cx="288"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91" name="Line 47"/>
              <p:cNvSpPr>
                <a:spLocks noChangeShapeType="1"/>
              </p:cNvSpPr>
              <p:nvPr/>
            </p:nvSpPr>
            <p:spPr bwMode="auto">
              <a:xfrm>
                <a:off x="3552" y="2745"/>
                <a:ext cx="242" cy="13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92" name="Line 48"/>
              <p:cNvSpPr>
                <a:spLocks noChangeShapeType="1"/>
              </p:cNvSpPr>
              <p:nvPr/>
            </p:nvSpPr>
            <p:spPr bwMode="auto">
              <a:xfrm flipV="1">
                <a:off x="4704" y="3321"/>
                <a:ext cx="96"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93" name="Line 49"/>
              <p:cNvSpPr>
                <a:spLocks noChangeShapeType="1"/>
              </p:cNvSpPr>
              <p:nvPr/>
            </p:nvSpPr>
            <p:spPr bwMode="auto">
              <a:xfrm flipH="1">
                <a:off x="4418" y="2745"/>
                <a:ext cx="286" cy="23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94" name="Line 50"/>
              <p:cNvSpPr>
                <a:spLocks noChangeShapeType="1"/>
              </p:cNvSpPr>
              <p:nvPr/>
            </p:nvSpPr>
            <p:spPr bwMode="auto">
              <a:xfrm>
                <a:off x="4128" y="2640"/>
                <a:ext cx="0" cy="1104"/>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795" name="Line 51"/>
              <p:cNvSpPr>
                <a:spLocks noChangeShapeType="1"/>
              </p:cNvSpPr>
              <p:nvPr/>
            </p:nvSpPr>
            <p:spPr bwMode="auto">
              <a:xfrm>
                <a:off x="3408" y="3168"/>
                <a:ext cx="1440"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grpSp>
        <p:sp>
          <p:nvSpPr>
            <p:cNvPr id="31803" name="Line 59"/>
            <p:cNvSpPr>
              <a:spLocks noChangeShapeType="1"/>
            </p:cNvSpPr>
            <p:nvPr/>
          </p:nvSpPr>
          <p:spPr bwMode="auto">
            <a:xfrm>
              <a:off x="2736" y="3168"/>
              <a:ext cx="432" cy="0"/>
            </a:xfrm>
            <a:prstGeom prst="line">
              <a:avLst/>
            </a:prstGeom>
            <a:noFill/>
            <a:ln w="76200">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grpSp>
      <p:grpSp>
        <p:nvGrpSpPr>
          <p:cNvPr id="31809" name="Group 65"/>
          <p:cNvGrpSpPr>
            <a:grpSpLocks/>
          </p:cNvGrpSpPr>
          <p:nvPr/>
        </p:nvGrpSpPr>
        <p:grpSpPr bwMode="auto">
          <a:xfrm>
            <a:off x="1219200" y="5334000"/>
            <a:ext cx="2687638" cy="838200"/>
            <a:chOff x="864" y="3648"/>
            <a:chExt cx="1693" cy="528"/>
          </a:xfrm>
        </p:grpSpPr>
        <p:sp>
          <p:nvSpPr>
            <p:cNvPr id="31805" name="Line 61"/>
            <p:cNvSpPr>
              <a:spLocks noChangeShapeType="1"/>
            </p:cNvSpPr>
            <p:nvPr/>
          </p:nvSpPr>
          <p:spPr bwMode="auto">
            <a:xfrm>
              <a:off x="1584" y="3648"/>
              <a:ext cx="0" cy="288"/>
            </a:xfrm>
            <a:prstGeom prst="line">
              <a:avLst/>
            </a:prstGeom>
            <a:noFill/>
            <a:ln w="76200">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400" smtClean="0">
                <a:solidFill>
                  <a:srgbClr val="000000"/>
                </a:solidFill>
              </a:endParaRPr>
            </a:p>
          </p:txBody>
        </p:sp>
        <p:sp>
          <p:nvSpPr>
            <p:cNvPr id="31807" name="Rectangle 63"/>
            <p:cNvSpPr>
              <a:spLocks noChangeArrowheads="1"/>
            </p:cNvSpPr>
            <p:nvPr/>
          </p:nvSpPr>
          <p:spPr bwMode="auto">
            <a:xfrm>
              <a:off x="864" y="3936"/>
              <a:ext cx="1693"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fontAlgn="base">
                <a:lnSpc>
                  <a:spcPct val="90000"/>
                </a:lnSpc>
                <a:spcBef>
                  <a:spcPct val="75000"/>
                </a:spcBef>
                <a:spcAft>
                  <a:spcPct val="0"/>
                </a:spcAft>
                <a:buClr>
                  <a:srgbClr val="000000"/>
                </a:buClr>
                <a:buSzPct val="60000"/>
                <a:buFont typeface="Wingdings" pitchFamily="2" charset="2"/>
                <a:buNone/>
              </a:pPr>
              <a:r>
                <a:rPr lang="de-DE" smtClean="0">
                  <a:solidFill>
                    <a:srgbClr val="000000"/>
                  </a:solidFill>
                </a:rPr>
                <a:t>Newton, ...</a:t>
              </a:r>
              <a:endParaRPr lang="en-US" smtClean="0">
                <a:solidFill>
                  <a:srgbClr val="000000"/>
                </a:solidFill>
              </a:endParaRPr>
            </a:p>
          </p:txBody>
        </p:sp>
      </p:grpSp>
      <p:sp>
        <p:nvSpPr>
          <p:cNvPr id="41" name="TextBox 40"/>
          <p:cNvSpPr txBox="1"/>
          <p:nvPr/>
        </p:nvSpPr>
        <p:spPr>
          <a:xfrm>
            <a:off x="1596694" y="1811923"/>
            <a:ext cx="1677062" cy="338554"/>
          </a:xfrm>
          <a:prstGeom prst="rect">
            <a:avLst/>
          </a:prstGeom>
          <a:noFill/>
        </p:spPr>
        <p:txBody>
          <a:bodyPr wrap="none" rtlCol="0">
            <a:spAutoFit/>
          </a:bodyPr>
          <a:lstStyle/>
          <a:p>
            <a:r>
              <a:rPr lang="en-US" sz="1600" i="1" dirty="0" smtClean="0"/>
              <a:t>no zero possible</a:t>
            </a:r>
            <a:endParaRPr lang="en-US" sz="1600" i="1" dirty="0"/>
          </a:p>
        </p:txBody>
      </p:sp>
      <p:sp>
        <p:nvSpPr>
          <p:cNvPr id="42" name="TextBox 41"/>
          <p:cNvSpPr txBox="1"/>
          <p:nvPr/>
        </p:nvSpPr>
        <p:spPr>
          <a:xfrm>
            <a:off x="1742536" y="4440823"/>
            <a:ext cx="1391728" cy="338554"/>
          </a:xfrm>
          <a:prstGeom prst="rect">
            <a:avLst/>
          </a:prstGeom>
          <a:noFill/>
        </p:spPr>
        <p:txBody>
          <a:bodyPr wrap="none" rtlCol="0">
            <a:spAutoFit/>
          </a:bodyPr>
          <a:lstStyle/>
          <a:p>
            <a:r>
              <a:rPr lang="en-US" sz="1600" i="1" dirty="0" smtClean="0"/>
              <a:t>zero possible</a:t>
            </a:r>
            <a:endParaRPr lang="en-US" sz="1600" i="1" dirty="0"/>
          </a:p>
        </p:txBody>
      </p:sp>
    </p:spTree>
    <p:extLst>
      <p:ext uri="{BB962C8B-B14F-4D97-AF65-F5344CB8AC3E}">
        <p14:creationId xmlns:p14="http://schemas.microsoft.com/office/powerpoint/2010/main" val="225575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18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3180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3180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3180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utoUpdateAnimBg="0"/>
      <p:bldP spid="41" grpId="0"/>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6" name="Rectangle 2"/>
          <p:cNvSpPr>
            <a:spLocks noChangeArrowheads="1"/>
          </p:cNvSpPr>
          <p:nvPr/>
        </p:nvSpPr>
        <p:spPr bwMode="auto">
          <a:xfrm>
            <a:off x="0" y="5229225"/>
            <a:ext cx="9144000" cy="288925"/>
          </a:xfrm>
          <a:prstGeom prst="rect">
            <a:avLst/>
          </a:prstGeom>
          <a:solidFill>
            <a:srgbClr val="C0C0C0">
              <a:alpha val="50000"/>
            </a:srgb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3427" name="Rectangle 3"/>
          <p:cNvSpPr>
            <a:spLocks noChangeArrowheads="1"/>
          </p:cNvSpPr>
          <p:nvPr/>
        </p:nvSpPr>
        <p:spPr bwMode="auto">
          <a:xfrm>
            <a:off x="0" y="4652963"/>
            <a:ext cx="9144000" cy="288925"/>
          </a:xfrm>
          <a:prstGeom prst="rect">
            <a:avLst/>
          </a:prstGeom>
          <a:solidFill>
            <a:schemeClr val="fo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3428" name="Rectangle 4"/>
          <p:cNvSpPr>
            <a:spLocks noChangeArrowheads="1"/>
          </p:cNvSpPr>
          <p:nvPr/>
        </p:nvSpPr>
        <p:spPr bwMode="auto">
          <a:xfrm>
            <a:off x="0" y="4076700"/>
            <a:ext cx="9144000" cy="288925"/>
          </a:xfrm>
          <a:prstGeom prst="rect">
            <a:avLst/>
          </a:prstGeom>
          <a:solidFill>
            <a:srgbClr val="C0C0C0">
              <a:alpha val="50000"/>
            </a:srgbClr>
          </a:solidFill>
          <a:ln>
            <a:noFill/>
          </a:ln>
          <a:effectLst/>
          <a:extLs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83429" name="Picture 5" descr="Grafik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92150"/>
            <a:ext cx="8763000" cy="2663825"/>
          </a:xfrm>
          <a:prstGeom prst="rect">
            <a:avLst/>
          </a:prstGeom>
          <a:noFill/>
          <a:extLst>
            <a:ext uri="{909E8E84-426E-40DD-AFC4-6F175D3DCCD1}">
              <a14:hiddenFill xmlns:a14="http://schemas.microsoft.com/office/drawing/2010/main">
                <a:solidFill>
                  <a:srgbClr val="FFFFFF"/>
                </a:solidFill>
              </a14:hiddenFill>
            </a:ext>
          </a:extLst>
        </p:spPr>
      </p:pic>
      <p:sp>
        <p:nvSpPr>
          <p:cNvPr id="1383430" name="Rectangle 6"/>
          <p:cNvSpPr>
            <a:spLocks noGrp="1" noChangeArrowheads="1"/>
          </p:cNvSpPr>
          <p:nvPr>
            <p:ph type="ctrTitle" idx="4294967295"/>
          </p:nvPr>
        </p:nvSpPr>
        <p:spPr>
          <a:xfrm>
            <a:off x="1258888" y="1268413"/>
            <a:ext cx="6626225" cy="1470025"/>
          </a:xfrm>
          <a:noFill/>
          <a:ln/>
          <a:extLst>
            <a:ext uri="{909E8E84-426E-40DD-AFC4-6F175D3DCCD1}">
              <a14:hiddenFill xmlns:a14="http://schemas.microsoft.com/office/drawing/2010/main">
                <a:solidFill>
                  <a:schemeClr val="bg1"/>
                </a:solidFill>
              </a14:hiddenFill>
            </a:ext>
          </a:extLst>
        </p:spPr>
        <p:txBody>
          <a:bodyPr/>
          <a:lstStyle/>
          <a:p>
            <a:r>
              <a:rPr lang="en-US" sz="4400" dirty="0"/>
              <a:t>Unified Feature Extraction Architecture</a:t>
            </a:r>
          </a:p>
        </p:txBody>
      </p:sp>
      <p:sp>
        <p:nvSpPr>
          <p:cNvPr id="1383431" name="Text Box 7"/>
          <p:cNvSpPr txBox="1">
            <a:spLocks noChangeArrowheads="1"/>
          </p:cNvSpPr>
          <p:nvPr/>
        </p:nvSpPr>
        <p:spPr bwMode="auto">
          <a:xfrm>
            <a:off x="2771775" y="5157788"/>
            <a:ext cx="3600450" cy="431800"/>
          </a:xfrm>
          <a:prstGeom prst="rect">
            <a:avLst/>
          </a:prstGeom>
          <a:solidFill>
            <a:srgbClr val="C0C0C0"/>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Intersecting Stream Objects</a:t>
            </a:r>
            <a:endParaRPr lang="en-US" sz="1800">
              <a:solidFill>
                <a:schemeClr val="bg1"/>
              </a:solidFill>
              <a:latin typeface="Tahoma" pitchFamily="34" charset="0"/>
            </a:endParaRPr>
          </a:p>
        </p:txBody>
      </p:sp>
      <p:sp>
        <p:nvSpPr>
          <p:cNvPr id="1383432" name="Text Box 8"/>
          <p:cNvSpPr txBox="1">
            <a:spLocks noChangeArrowheads="1"/>
          </p:cNvSpPr>
          <p:nvPr/>
        </p:nvSpPr>
        <p:spPr bwMode="auto">
          <a:xfrm>
            <a:off x="179388" y="4005263"/>
            <a:ext cx="2447925" cy="1008062"/>
          </a:xfrm>
          <a:prstGeom prst="rect">
            <a:avLst/>
          </a:prstGeom>
          <a:solidFill>
            <a:srgbClr val="C0C0C0"/>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latin typeface="Tahoma" pitchFamily="34" charset="0"/>
              </a:rPr>
              <a:t>Feature Flow Fields</a:t>
            </a:r>
            <a:endParaRPr lang="en-US" sz="1800">
              <a:latin typeface="Tahoma" pitchFamily="34" charset="0"/>
            </a:endParaRPr>
          </a:p>
        </p:txBody>
      </p:sp>
      <p:sp>
        <p:nvSpPr>
          <p:cNvPr id="1383433" name="Text Box 9"/>
          <p:cNvSpPr txBox="1">
            <a:spLocks noChangeArrowheads="1"/>
          </p:cNvSpPr>
          <p:nvPr/>
        </p:nvSpPr>
        <p:spPr bwMode="auto">
          <a:xfrm>
            <a:off x="6516688" y="4581525"/>
            <a:ext cx="2447925" cy="1008063"/>
          </a:xfrm>
          <a:prstGeom prst="rect">
            <a:avLst/>
          </a:prstGeom>
          <a:solidFill>
            <a:srgbClr val="C0C0C0"/>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latin typeface="Tahoma" pitchFamily="34" charset="0"/>
              </a:rPr>
              <a:t>Connectors Approach</a:t>
            </a:r>
            <a:endParaRPr lang="en-US" sz="1800">
              <a:latin typeface="Tahoma" pitchFamily="34" charset="0"/>
            </a:endParaRPr>
          </a:p>
        </p:txBody>
      </p:sp>
      <p:sp>
        <p:nvSpPr>
          <p:cNvPr id="1383434" name="Text Box 10"/>
          <p:cNvSpPr txBox="1">
            <a:spLocks noChangeArrowheads="1"/>
          </p:cNvSpPr>
          <p:nvPr/>
        </p:nvSpPr>
        <p:spPr bwMode="auto">
          <a:xfrm>
            <a:off x="2771775" y="4581525"/>
            <a:ext cx="3600450" cy="431800"/>
          </a:xfrm>
          <a:prstGeom prst="rect">
            <a:avLst/>
          </a:prstGeom>
          <a:solidFill>
            <a:schemeClr val="fo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Integrating Stream Objects</a:t>
            </a:r>
            <a:endParaRPr lang="en-US" sz="1800" b="1">
              <a:solidFill>
                <a:schemeClr val="bg1"/>
              </a:solidFill>
              <a:latin typeface="Tahoma" pitchFamily="34" charset="0"/>
            </a:endParaRPr>
          </a:p>
        </p:txBody>
      </p:sp>
      <p:sp>
        <p:nvSpPr>
          <p:cNvPr id="1383435" name="Text Box 11"/>
          <p:cNvSpPr txBox="1">
            <a:spLocks noChangeArrowheads="1"/>
          </p:cNvSpPr>
          <p:nvPr/>
        </p:nvSpPr>
        <p:spPr bwMode="auto">
          <a:xfrm>
            <a:off x="2771775" y="4005263"/>
            <a:ext cx="3600450" cy="431800"/>
          </a:xfrm>
          <a:prstGeom prst="rect">
            <a:avLst/>
          </a:prstGeom>
          <a:solidFill>
            <a:srgbClr val="C0C0C0"/>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Finding Zeros</a:t>
            </a:r>
            <a:endParaRPr lang="en-US" sz="1800">
              <a:solidFill>
                <a:schemeClr val="bg1"/>
              </a:solidFill>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83434"/>
                                        </p:tgtEl>
                                        <p:attrNameLst>
                                          <p:attrName>style.visibility</p:attrName>
                                        </p:attrNameLst>
                                      </p:cBhvr>
                                      <p:to>
                                        <p:strVal val="visible"/>
                                      </p:to>
                                    </p:set>
                                    <p:anim calcmode="lin" valueType="num">
                                      <p:cBhvr>
                                        <p:cTn id="7" dur="500" fill="hold"/>
                                        <p:tgtEl>
                                          <p:spTgt spid="1383434"/>
                                        </p:tgtEl>
                                        <p:attrNameLst>
                                          <p:attrName>ppt_w</p:attrName>
                                        </p:attrNameLst>
                                      </p:cBhvr>
                                      <p:tavLst>
                                        <p:tav tm="0">
                                          <p:val>
                                            <p:strVal val="4/3*#ppt_w"/>
                                          </p:val>
                                        </p:tav>
                                        <p:tav tm="100000">
                                          <p:val>
                                            <p:strVal val="#ppt_w"/>
                                          </p:val>
                                        </p:tav>
                                      </p:tavLst>
                                    </p:anim>
                                    <p:anim calcmode="lin" valueType="num">
                                      <p:cBhvr>
                                        <p:cTn id="8" dur="500" fill="hold"/>
                                        <p:tgtEl>
                                          <p:spTgt spid="138343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4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3" name="Rectangle 5"/>
          <p:cNvSpPr>
            <a:spLocks noGrp="1" noChangeArrowheads="1"/>
          </p:cNvSpPr>
          <p:nvPr>
            <p:ph type="title"/>
          </p:nvPr>
        </p:nvSpPr>
        <p:spPr/>
        <p:txBody>
          <a:bodyPr/>
          <a:lstStyle/>
          <a:p>
            <a:endParaRPr lang="en-US"/>
          </a:p>
        </p:txBody>
      </p:sp>
      <p:sp>
        <p:nvSpPr>
          <p:cNvPr id="1384451" name="Rectangle 3"/>
          <p:cNvSpPr>
            <a:spLocks noGrp="1" noChangeArrowheads="1"/>
          </p:cNvSpPr>
          <p:nvPr>
            <p:ph idx="1"/>
          </p:nvPr>
        </p:nvSpPr>
        <p:spPr/>
        <p:txBody>
          <a:bodyPr/>
          <a:lstStyle/>
          <a:p>
            <a:pPr>
              <a:buFont typeface="Wingdings" pitchFamily="2" charset="2"/>
              <a:buNone/>
            </a:pPr>
            <a:r>
              <a:rPr lang="de-DE" b="1"/>
              <a:t>Integrating Stream Objects</a:t>
            </a:r>
          </a:p>
          <a:p>
            <a:endParaRPr lang="de-DE"/>
          </a:p>
          <a:p>
            <a:r>
              <a:rPr lang="de-DE"/>
              <a:t>n-dimensional stream object obtained by starting an integration at a (n-1)-dimensional structure</a:t>
            </a:r>
          </a:p>
          <a:p>
            <a:r>
              <a:rPr lang="de-DE"/>
              <a:t>Point </a:t>
            </a:r>
            <a:r>
              <a:rPr lang="de-DE">
                <a:sym typeface="Symbol" pitchFamily="18" charset="2"/>
              </a:rPr>
              <a:t> stream line</a:t>
            </a:r>
          </a:p>
          <a:p>
            <a:r>
              <a:rPr lang="de-DE">
                <a:sym typeface="Symbol" pitchFamily="18" charset="2"/>
              </a:rPr>
              <a:t>Curve</a:t>
            </a:r>
            <a:r>
              <a:rPr lang="de-DE"/>
              <a:t> </a:t>
            </a:r>
            <a:r>
              <a:rPr lang="de-DE">
                <a:sym typeface="Symbol" pitchFamily="18" charset="2"/>
              </a:rPr>
              <a:t> stream surface</a:t>
            </a:r>
          </a:p>
          <a:p>
            <a:pPr>
              <a:buFont typeface="Wingdings" pitchFamily="2" charset="2"/>
              <a:buNone/>
            </a:pPr>
            <a:endParaRPr lang="de-DE">
              <a:sym typeface="Symbol" pitchFamily="18" charset="2"/>
            </a:endParaRPr>
          </a:p>
          <a:p>
            <a:r>
              <a:rPr lang="de-DE">
                <a:sym typeface="Symbol" pitchFamily="18" charset="2"/>
              </a:rPr>
              <a:t>Runge-Kutta</a:t>
            </a:r>
          </a:p>
          <a:p>
            <a:r>
              <a:rPr lang="de-DE">
                <a:sym typeface="Symbol" pitchFamily="18" charset="2"/>
              </a:rPr>
              <a:t>Hultquist,</a:t>
            </a:r>
            <a:r>
              <a:rPr lang="de-DE" i="1">
                <a:sym typeface="Symbol" pitchFamily="18" charset="2"/>
              </a:rPr>
              <a:t> Stream Surfaces</a:t>
            </a:r>
            <a:r>
              <a:rPr lang="de-DE">
                <a:sym typeface="Symbol" pitchFamily="18" charset="2"/>
              </a:rPr>
              <a:t>, IEEE Vis 1992</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22" name="Rectangle 2"/>
          <p:cNvSpPr>
            <a:spLocks noGrp="1" noChangeArrowheads="1"/>
          </p:cNvSpPr>
          <p:nvPr>
            <p:ph type="title"/>
          </p:nvPr>
        </p:nvSpPr>
        <p:spPr/>
        <p:txBody>
          <a:bodyPr/>
          <a:lstStyle/>
          <a:p>
            <a:r>
              <a:rPr lang="de-DE"/>
              <a:t>S</a:t>
            </a:r>
            <a:r>
              <a:rPr lang="en-US"/>
              <a:t>tream </a:t>
            </a:r>
            <a:r>
              <a:rPr lang="de-DE"/>
              <a:t>O</a:t>
            </a:r>
            <a:r>
              <a:rPr lang="en-US"/>
              <a:t>bjects</a:t>
            </a:r>
            <a:r>
              <a:rPr lang="de-DE"/>
              <a:t>: </a:t>
            </a:r>
            <a:r>
              <a:rPr lang="en-US"/>
              <a:t>Convergence / Divergence</a:t>
            </a:r>
          </a:p>
        </p:txBody>
      </p:sp>
      <p:sp>
        <p:nvSpPr>
          <p:cNvPr id="1413123" name="Rectangle 3"/>
          <p:cNvSpPr>
            <a:spLocks noGrp="1" noChangeArrowheads="1"/>
          </p:cNvSpPr>
          <p:nvPr>
            <p:ph type="body" idx="4294967295"/>
          </p:nvPr>
        </p:nvSpPr>
        <p:spPr>
          <a:xfrm>
            <a:off x="1331913" y="4408488"/>
            <a:ext cx="7812087" cy="1828800"/>
          </a:xfrm>
        </p:spPr>
        <p:txBody>
          <a:bodyPr/>
          <a:lstStyle/>
          <a:p>
            <a:pPr>
              <a:lnSpc>
                <a:spcPct val="70000"/>
              </a:lnSpc>
            </a:pPr>
            <a:r>
              <a:rPr lang="de-DE"/>
              <a:t>Euclidean distance</a:t>
            </a:r>
          </a:p>
          <a:p>
            <a:pPr>
              <a:lnSpc>
                <a:spcPct val="70000"/>
              </a:lnSpc>
            </a:pPr>
            <a:r>
              <a:rPr lang="de-DE"/>
              <a:t>Angle</a:t>
            </a:r>
          </a:p>
          <a:p>
            <a:pPr>
              <a:lnSpc>
                <a:spcPct val="70000"/>
              </a:lnSpc>
            </a:pPr>
            <a:r>
              <a:rPr lang="de-DE"/>
              <a:t>...</a:t>
            </a:r>
            <a:endParaRPr lang="en-US"/>
          </a:p>
        </p:txBody>
      </p:sp>
      <p:pic>
        <p:nvPicPr>
          <p:cNvPr id="1413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1970088"/>
            <a:ext cx="3733800" cy="207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146175"/>
            <a:ext cx="2211388"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150" y="1146175"/>
            <a:ext cx="211931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864505" y="5486400"/>
            <a:ext cx="1907895" cy="400110"/>
          </a:xfrm>
          <a:prstGeom prst="rect">
            <a:avLst/>
          </a:prstGeom>
          <a:noFill/>
        </p:spPr>
        <p:txBody>
          <a:bodyPr wrap="none" rtlCol="0">
            <a:spAutoFit/>
          </a:bodyPr>
          <a:lstStyle/>
          <a:p>
            <a:r>
              <a:rPr lang="en-US" dirty="0" smtClean="0"/>
              <a:t>see last lecture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131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13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23"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5474" name="Picture 2" descr="AModeLICTopoCPSepLi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436688"/>
            <a:ext cx="7129463" cy="4716462"/>
          </a:xfrm>
          <a:prstGeom prst="rect">
            <a:avLst/>
          </a:prstGeom>
          <a:noFill/>
          <a:extLst>
            <a:ext uri="{909E8E84-426E-40DD-AFC4-6F175D3DCCD1}">
              <a14:hiddenFill xmlns:a14="http://schemas.microsoft.com/office/drawing/2010/main">
                <a:solidFill>
                  <a:srgbClr val="FFFFFF"/>
                </a:solidFill>
              </a14:hiddenFill>
            </a:ext>
          </a:extLst>
        </p:spPr>
      </p:pic>
      <p:sp>
        <p:nvSpPr>
          <p:cNvPr id="1385475" name="Rectangle 3"/>
          <p:cNvSpPr>
            <a:spLocks noGrp="1" noChangeArrowheads="1"/>
          </p:cNvSpPr>
          <p:nvPr>
            <p:ph type="title"/>
          </p:nvPr>
        </p:nvSpPr>
        <p:spPr/>
        <p:txBody>
          <a:bodyPr/>
          <a:lstStyle/>
          <a:p>
            <a:endParaRPr lang="en-US"/>
          </a:p>
        </p:txBody>
      </p:sp>
      <p:sp>
        <p:nvSpPr>
          <p:cNvPr id="1385476" name="Text Box 4"/>
          <p:cNvSpPr txBox="1">
            <a:spLocks noChangeArrowheads="1"/>
          </p:cNvSpPr>
          <p:nvPr/>
        </p:nvSpPr>
        <p:spPr bwMode="auto">
          <a:xfrm>
            <a:off x="4572000" y="476250"/>
            <a:ext cx="3529013" cy="431800"/>
          </a:xfrm>
          <a:prstGeom prst="rect">
            <a:avLst/>
          </a:prstGeom>
          <a:solidFill>
            <a:schemeClr val="fo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Integrating Stream Objects</a:t>
            </a:r>
            <a:endParaRPr lang="en-US" sz="1800" b="1">
              <a:solidFill>
                <a:schemeClr val="bg1"/>
              </a:solidFill>
              <a:latin typeface="Tahoma" pitchFamily="34" charset="0"/>
            </a:endParaRPr>
          </a:p>
        </p:txBody>
      </p:sp>
      <p:sp>
        <p:nvSpPr>
          <p:cNvPr id="1385477" name="Text Box 5"/>
          <p:cNvSpPr txBox="1">
            <a:spLocks noChangeArrowheads="1"/>
          </p:cNvSpPr>
          <p:nvPr/>
        </p:nvSpPr>
        <p:spPr bwMode="auto">
          <a:xfrm>
            <a:off x="1042988" y="981075"/>
            <a:ext cx="698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a:t>Application to extracting critical points and separatrices</a:t>
            </a:r>
          </a:p>
        </p:txBody>
      </p:sp>
      <p:sp>
        <p:nvSpPr>
          <p:cNvPr id="1385478" name="Text Box 6"/>
          <p:cNvSpPr txBox="1">
            <a:spLocks noChangeArrowheads="1"/>
          </p:cNvSpPr>
          <p:nvPr/>
        </p:nvSpPr>
        <p:spPr bwMode="auto">
          <a:xfrm>
            <a:off x="900113" y="476250"/>
            <a:ext cx="3529012" cy="431800"/>
          </a:xfrm>
          <a:prstGeom prst="rect">
            <a:avLst/>
          </a:prstGeom>
          <a:solidFill>
            <a:schemeClr va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Finding Zeros</a:t>
            </a:r>
            <a:endParaRPr lang="en-US" sz="1800" b="1">
              <a:solidFill>
                <a:schemeClr val="bg1"/>
              </a:solidFill>
              <a:latin typeface="Tahoma" pitchFamily="34" charset="0"/>
            </a:endParaRPr>
          </a:p>
        </p:txBody>
      </p:sp>
      <p:pic>
        <p:nvPicPr>
          <p:cNvPr id="1385479" name="Picture 7" descr="AModeLICTopoCPSep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436688"/>
            <a:ext cx="7129463" cy="4716462"/>
          </a:xfrm>
          <a:prstGeom prst="rect">
            <a:avLst/>
          </a:prstGeom>
          <a:noFill/>
          <a:extLst>
            <a:ext uri="{909E8E84-426E-40DD-AFC4-6F175D3DCCD1}">
              <a14:hiddenFill xmlns:a14="http://schemas.microsoft.com/office/drawing/2010/main">
                <a:solidFill>
                  <a:srgbClr val="FFFFFF"/>
                </a:solidFill>
              </a14:hiddenFill>
            </a:ext>
          </a:extLst>
        </p:spPr>
      </p:pic>
      <p:sp>
        <p:nvSpPr>
          <p:cNvPr id="1385480" name="Text Box 8"/>
          <p:cNvSpPr txBox="1">
            <a:spLocks noChangeArrowheads="1"/>
          </p:cNvSpPr>
          <p:nvPr/>
        </p:nvSpPr>
        <p:spPr bwMode="auto">
          <a:xfrm>
            <a:off x="2044700" y="6165850"/>
            <a:ext cx="61356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sz="1000"/>
              <a:t>Flow behind a cylinder. Data courtesy of Gerd Mutschke (FZ Rossendorf) and Bernd R. Noack (TU Berlin).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5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498" name="Rectangle 2"/>
          <p:cNvSpPr>
            <a:spLocks noChangeArrowheads="1"/>
          </p:cNvSpPr>
          <p:nvPr/>
        </p:nvSpPr>
        <p:spPr bwMode="auto">
          <a:xfrm>
            <a:off x="0" y="5229225"/>
            <a:ext cx="9144000" cy="288925"/>
          </a:xfrm>
          <a:prstGeom prst="rect">
            <a:avLst/>
          </a:prstGeom>
          <a:solidFill>
            <a:srgbClr val="C0C0C0">
              <a:alpha val="50000"/>
            </a:srgb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6499" name="Rectangle 3"/>
          <p:cNvSpPr>
            <a:spLocks noChangeArrowheads="1"/>
          </p:cNvSpPr>
          <p:nvPr/>
        </p:nvSpPr>
        <p:spPr bwMode="auto">
          <a:xfrm>
            <a:off x="0" y="4652963"/>
            <a:ext cx="9144000" cy="288925"/>
          </a:xfrm>
          <a:prstGeom prst="rect">
            <a:avLst/>
          </a:prstGeom>
          <a:solidFill>
            <a:schemeClr val="fo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6500" name="Rectangle 4"/>
          <p:cNvSpPr>
            <a:spLocks noChangeArrowheads="1"/>
          </p:cNvSpPr>
          <p:nvPr/>
        </p:nvSpPr>
        <p:spPr bwMode="auto">
          <a:xfrm>
            <a:off x="0" y="4076700"/>
            <a:ext cx="9144000" cy="288925"/>
          </a:xfrm>
          <a:prstGeom prst="rect">
            <a:avLst/>
          </a:prstGeom>
          <a:solidFill>
            <a:schemeClr va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86501" name="Picture 5" descr="Grafik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92150"/>
            <a:ext cx="8763000" cy="2663825"/>
          </a:xfrm>
          <a:prstGeom prst="rect">
            <a:avLst/>
          </a:prstGeom>
          <a:noFill/>
          <a:extLst>
            <a:ext uri="{909E8E84-426E-40DD-AFC4-6F175D3DCCD1}">
              <a14:hiddenFill xmlns:a14="http://schemas.microsoft.com/office/drawing/2010/main">
                <a:solidFill>
                  <a:srgbClr val="FFFFFF"/>
                </a:solidFill>
              </a14:hiddenFill>
            </a:ext>
          </a:extLst>
        </p:spPr>
      </p:pic>
      <p:sp>
        <p:nvSpPr>
          <p:cNvPr id="1386502" name="Rectangle 6"/>
          <p:cNvSpPr>
            <a:spLocks noGrp="1" noChangeArrowheads="1"/>
          </p:cNvSpPr>
          <p:nvPr>
            <p:ph type="ctrTitle" idx="4294967295"/>
          </p:nvPr>
        </p:nvSpPr>
        <p:spPr>
          <a:xfrm>
            <a:off x="1258888" y="1268413"/>
            <a:ext cx="6626225" cy="1470025"/>
          </a:xfrm>
          <a:noFill/>
          <a:ln/>
          <a:extLst>
            <a:ext uri="{909E8E84-426E-40DD-AFC4-6F175D3DCCD1}">
              <a14:hiddenFill xmlns:a14="http://schemas.microsoft.com/office/drawing/2010/main">
                <a:solidFill>
                  <a:schemeClr val="bg1"/>
                </a:solidFill>
              </a14:hiddenFill>
            </a:ext>
          </a:extLst>
        </p:spPr>
        <p:txBody>
          <a:bodyPr/>
          <a:lstStyle/>
          <a:p>
            <a:r>
              <a:rPr lang="en-US" sz="4400" dirty="0"/>
              <a:t>Unified Feature Extraction Architecture</a:t>
            </a:r>
          </a:p>
        </p:txBody>
      </p:sp>
      <p:sp>
        <p:nvSpPr>
          <p:cNvPr id="1386503" name="Text Box 7"/>
          <p:cNvSpPr txBox="1">
            <a:spLocks noChangeArrowheads="1"/>
          </p:cNvSpPr>
          <p:nvPr/>
        </p:nvSpPr>
        <p:spPr bwMode="auto">
          <a:xfrm>
            <a:off x="2771775" y="4005263"/>
            <a:ext cx="3600450" cy="431800"/>
          </a:xfrm>
          <a:prstGeom prst="rect">
            <a:avLst/>
          </a:prstGeom>
          <a:solidFill>
            <a:schemeClr va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Finding Zeros</a:t>
            </a:r>
            <a:endParaRPr lang="en-US" sz="1800">
              <a:solidFill>
                <a:schemeClr val="bg1"/>
              </a:solidFill>
              <a:latin typeface="Tahoma" pitchFamily="34" charset="0"/>
            </a:endParaRPr>
          </a:p>
        </p:txBody>
      </p:sp>
      <p:sp>
        <p:nvSpPr>
          <p:cNvPr id="1386504" name="Text Box 8"/>
          <p:cNvSpPr txBox="1">
            <a:spLocks noChangeArrowheads="1"/>
          </p:cNvSpPr>
          <p:nvPr/>
        </p:nvSpPr>
        <p:spPr bwMode="auto">
          <a:xfrm>
            <a:off x="2771775" y="4581525"/>
            <a:ext cx="3600450" cy="431800"/>
          </a:xfrm>
          <a:prstGeom prst="rect">
            <a:avLst/>
          </a:prstGeom>
          <a:solidFill>
            <a:schemeClr val="fo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Integrating Stream Objects</a:t>
            </a:r>
            <a:endParaRPr lang="en-US" sz="1800">
              <a:solidFill>
                <a:schemeClr val="bg1"/>
              </a:solidFill>
              <a:latin typeface="Tahoma" pitchFamily="34" charset="0"/>
            </a:endParaRPr>
          </a:p>
        </p:txBody>
      </p:sp>
      <p:sp>
        <p:nvSpPr>
          <p:cNvPr id="1386505" name="Text Box 9"/>
          <p:cNvSpPr txBox="1">
            <a:spLocks noChangeArrowheads="1"/>
          </p:cNvSpPr>
          <p:nvPr/>
        </p:nvSpPr>
        <p:spPr bwMode="auto">
          <a:xfrm>
            <a:off x="2771775" y="5157788"/>
            <a:ext cx="3600450" cy="431800"/>
          </a:xfrm>
          <a:prstGeom prst="rect">
            <a:avLst/>
          </a:prstGeom>
          <a:solidFill>
            <a:srgbClr val="C0C0C0"/>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Intersecting Stream Objects</a:t>
            </a:r>
            <a:endParaRPr lang="en-US" sz="1800">
              <a:solidFill>
                <a:schemeClr val="bg1"/>
              </a:solidFill>
              <a:latin typeface="Tahoma" pitchFamily="34" charset="0"/>
            </a:endParaRPr>
          </a:p>
        </p:txBody>
      </p:sp>
      <p:sp>
        <p:nvSpPr>
          <p:cNvPr id="1386506" name="Text Box 10"/>
          <p:cNvSpPr txBox="1">
            <a:spLocks noChangeArrowheads="1"/>
          </p:cNvSpPr>
          <p:nvPr/>
        </p:nvSpPr>
        <p:spPr bwMode="auto">
          <a:xfrm>
            <a:off x="179388" y="4005263"/>
            <a:ext cx="2447925" cy="1008062"/>
          </a:xfrm>
          <a:prstGeom prst="rect">
            <a:avLst/>
          </a:prstGeom>
          <a:solidFill>
            <a:srgbClr val="FFCC99"/>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latin typeface="Tahoma" pitchFamily="34" charset="0"/>
              </a:rPr>
              <a:t>Feature Flow Fields</a:t>
            </a:r>
            <a:endParaRPr lang="en-US" sz="1800" b="1">
              <a:latin typeface="Tahoma" pitchFamily="34" charset="0"/>
            </a:endParaRPr>
          </a:p>
        </p:txBody>
      </p:sp>
      <p:sp>
        <p:nvSpPr>
          <p:cNvPr id="1386507" name="Text Box 11"/>
          <p:cNvSpPr txBox="1">
            <a:spLocks noChangeArrowheads="1"/>
          </p:cNvSpPr>
          <p:nvPr/>
        </p:nvSpPr>
        <p:spPr bwMode="auto">
          <a:xfrm>
            <a:off x="6516688" y="4581525"/>
            <a:ext cx="2447925" cy="1008063"/>
          </a:xfrm>
          <a:prstGeom prst="rect">
            <a:avLst/>
          </a:prstGeom>
          <a:solidFill>
            <a:srgbClr val="C0C0C0"/>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latin typeface="Tahoma" pitchFamily="34" charset="0"/>
              </a:rPr>
              <a:t>Connectors Approach</a:t>
            </a:r>
            <a:endParaRPr lang="en-US" sz="1800">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86506"/>
                                        </p:tgtEl>
                                        <p:attrNameLst>
                                          <p:attrName>style.visibility</p:attrName>
                                        </p:attrNameLst>
                                      </p:cBhvr>
                                      <p:to>
                                        <p:strVal val="visible"/>
                                      </p:to>
                                    </p:set>
                                    <p:anim calcmode="lin" valueType="num">
                                      <p:cBhvr>
                                        <p:cTn id="7" dur="500" fill="hold"/>
                                        <p:tgtEl>
                                          <p:spTgt spid="1386506"/>
                                        </p:tgtEl>
                                        <p:attrNameLst>
                                          <p:attrName>ppt_w</p:attrName>
                                        </p:attrNameLst>
                                      </p:cBhvr>
                                      <p:tavLst>
                                        <p:tav tm="0">
                                          <p:val>
                                            <p:strVal val="4/3*#ppt_w"/>
                                          </p:val>
                                        </p:tav>
                                        <p:tav tm="100000">
                                          <p:val>
                                            <p:strVal val="#ppt_w"/>
                                          </p:val>
                                        </p:tav>
                                      </p:tavLst>
                                    </p:anim>
                                    <p:anim calcmode="lin" valueType="num">
                                      <p:cBhvr>
                                        <p:cTn id="8" dur="500" fill="hold"/>
                                        <p:tgtEl>
                                          <p:spTgt spid="138650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650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de-DE"/>
              <a:t>Feature Flow Fields (FFF)</a:t>
            </a:r>
            <a:endParaRPr lang="en-GB"/>
          </a:p>
        </p:txBody>
      </p:sp>
      <p:sp>
        <p:nvSpPr>
          <p:cNvPr id="99337" name="Line 9"/>
          <p:cNvSpPr>
            <a:spLocks noChangeShapeType="1"/>
          </p:cNvSpPr>
          <p:nvPr/>
        </p:nvSpPr>
        <p:spPr bwMode="auto">
          <a:xfrm>
            <a:off x="1476375" y="2497138"/>
            <a:ext cx="0" cy="792162"/>
          </a:xfrm>
          <a:prstGeom prst="line">
            <a:avLst/>
          </a:prstGeom>
          <a:noFill/>
          <a:ln w="76200">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pic>
        <p:nvPicPr>
          <p:cNvPr id="29" name="Picture 28" descr="TP_tmp"/>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03724" y="1776413"/>
            <a:ext cx="2293090" cy="637480"/>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0" name="Picture 29" descr="TP_tmp"/>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90730" y="3216275"/>
            <a:ext cx="2319077" cy="943224"/>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99340" name="Picture 12" descr="CorelDRAW 12 in Disputa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5775" y="1268413"/>
            <a:ext cx="4379913" cy="3717925"/>
          </a:xfrm>
          <a:prstGeom prst="rect">
            <a:avLst/>
          </a:prstGeom>
          <a:noFill/>
          <a:extLst>
            <a:ext uri="{909E8E84-426E-40DD-AFC4-6F175D3DCCD1}">
              <a14:hiddenFill xmlns:a14="http://schemas.microsoft.com/office/drawing/2010/main">
                <a:solidFill>
                  <a:srgbClr val="FFFFFF"/>
                </a:solidFill>
              </a14:hiddenFill>
            </a:ext>
          </a:extLst>
        </p:spPr>
      </p:pic>
      <p:sp>
        <p:nvSpPr>
          <p:cNvPr id="99341" name="Text Box 13"/>
          <p:cNvSpPr txBox="1">
            <a:spLocks noChangeArrowheads="1"/>
          </p:cNvSpPr>
          <p:nvPr/>
        </p:nvSpPr>
        <p:spPr bwMode="auto">
          <a:xfrm>
            <a:off x="6084888" y="5734050"/>
            <a:ext cx="28844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b="1"/>
              <a:t>H. Theisel and H.-P. Seidel</a:t>
            </a:r>
            <a:br>
              <a:rPr lang="en-US" sz="1400" b="1"/>
            </a:br>
            <a:r>
              <a:rPr lang="en-US" sz="1400" i="1"/>
              <a:t>Feature Flow Fields</a:t>
            </a:r>
            <a:r>
              <a:rPr lang="en-US" sz="1400"/>
              <a:t>, VisSym 2003</a:t>
            </a:r>
            <a:endParaRPr lang="de-DE" sz="1400"/>
          </a:p>
        </p:txBody>
      </p:sp>
      <p:sp>
        <p:nvSpPr>
          <p:cNvPr id="99342" name="Rectangle 14"/>
          <p:cNvSpPr>
            <a:spLocks noChangeArrowheads="1"/>
          </p:cNvSpPr>
          <p:nvPr/>
        </p:nvSpPr>
        <p:spPr bwMode="auto">
          <a:xfrm>
            <a:off x="755650" y="4297363"/>
            <a:ext cx="3311525" cy="574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lIns="90488" tIns="44450" rIns="90488" bIns="44450"/>
          <a:lstStyle/>
          <a:p>
            <a:pPr algn="l">
              <a:buClr>
                <a:schemeClr val="tx1"/>
              </a:buClr>
              <a:buSzPct val="60000"/>
              <a:buFont typeface="Wingdings" pitchFamily="2" charset="2"/>
              <a:buNone/>
            </a:pPr>
            <a:r>
              <a:rPr lang="de-DE" sz="2000" b="1"/>
              <a:t>Feature Flow Field (FFF)</a:t>
            </a:r>
          </a:p>
        </p:txBody>
      </p:sp>
      <p:pic>
        <p:nvPicPr>
          <p:cNvPr id="99343" name="Picture 15" descr="FFFTrackingSetu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775" y="1268413"/>
            <a:ext cx="4379913" cy="371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616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99343"/>
                                        </p:tgtEl>
                                        <p:attrNameLst>
                                          <p:attrName>style.visibility</p:attrName>
                                        </p:attrNameLst>
                                      </p:cBhvr>
                                      <p:to>
                                        <p:strVal val="visible"/>
                                      </p:to>
                                    </p:set>
                                    <p:animEffect transition="in" filter="wipe(down)">
                                      <p:cBhvr>
                                        <p:cTn id="13" dur="2000"/>
                                        <p:tgtEl>
                                          <p:spTgt spid="99343"/>
                                        </p:tgtEl>
                                      </p:cBhvr>
                                    </p:animEffect>
                                  </p:childTnLst>
                                </p:cTn>
                              </p:par>
                            </p:childTnLst>
                          </p:cTn>
                        </p:par>
                        <p:par>
                          <p:cTn id="14" fill="hold" nodeType="afterGroup">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99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7" grpId="0" animBg="1"/>
      <p:bldP spid="993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4"/>
          <p:cNvSpPr>
            <a:spLocks noGrp="1" noChangeArrowheads="1"/>
          </p:cNvSpPr>
          <p:nvPr>
            <p:ph type="title"/>
          </p:nvPr>
        </p:nvSpPr>
        <p:spPr/>
        <p:txBody>
          <a:bodyPr/>
          <a:lstStyle/>
          <a:p>
            <a:r>
              <a:rPr lang="de-DE"/>
              <a:t>Concept of Feature Flow Fields</a:t>
            </a:r>
            <a:endParaRPr lang="en-US"/>
          </a:p>
        </p:txBody>
      </p:sp>
      <p:sp>
        <p:nvSpPr>
          <p:cNvPr id="101378" name="Rectangle 2"/>
          <p:cNvSpPr>
            <a:spLocks noGrp="1" noChangeArrowheads="1"/>
          </p:cNvSpPr>
          <p:nvPr>
            <p:ph idx="1"/>
          </p:nvPr>
        </p:nvSpPr>
        <p:spPr>
          <a:xfrm>
            <a:off x="250825" y="909638"/>
            <a:ext cx="8642350" cy="5256212"/>
          </a:xfrm>
        </p:spPr>
        <p:txBody>
          <a:bodyPr/>
          <a:lstStyle/>
          <a:p>
            <a:r>
              <a:rPr lang="en-US" sz="2000" smtClean="0"/>
              <a:t>Feature Flow Field: vector field </a:t>
            </a:r>
            <a:r>
              <a:rPr lang="en-US" sz="2000" b="1" smtClean="0">
                <a:latin typeface="Times New Roman" pitchFamily="18" charset="0"/>
              </a:rPr>
              <a:t>f</a:t>
            </a:r>
            <a:r>
              <a:rPr lang="en-US" sz="2000" smtClean="0"/>
              <a:t> at </a:t>
            </a:r>
            <a:r>
              <a:rPr lang="en-US" sz="2000" b="1" smtClean="0">
                <a:latin typeface="Times New Roman" pitchFamily="18" charset="0"/>
              </a:rPr>
              <a:t>x</a:t>
            </a:r>
            <a:r>
              <a:rPr lang="en-US" sz="2000" smtClean="0"/>
              <a:t> pointing into direction where the feature continues</a:t>
            </a:r>
          </a:p>
          <a:p>
            <a:endParaRPr lang="en-US" sz="2000" smtClean="0"/>
          </a:p>
          <a:p>
            <a:endParaRPr lang="en-US" sz="2000" smtClean="0"/>
          </a:p>
          <a:p>
            <a:endParaRPr lang="en-US" sz="2000" smtClean="0"/>
          </a:p>
          <a:p>
            <a:endParaRPr lang="en-US" sz="2000" smtClean="0"/>
          </a:p>
          <a:p>
            <a:r>
              <a:rPr lang="en-US" sz="2000" smtClean="0"/>
              <a:t>Numerical stream line/surface integration is well-understood</a:t>
            </a:r>
          </a:p>
          <a:p>
            <a:r>
              <a:rPr lang="en-US" sz="2000" smtClean="0"/>
              <a:t>Stream object integration independent of underlying grid</a:t>
            </a:r>
          </a:p>
          <a:p>
            <a:r>
              <a:rPr lang="en-US" sz="2000" smtClean="0"/>
              <a:t>FFF gives theoretical tool for classifying local bifurcations</a:t>
            </a:r>
            <a:endParaRPr lang="en-US" sz="2000"/>
          </a:p>
        </p:txBody>
      </p:sp>
      <p:sp>
        <p:nvSpPr>
          <p:cNvPr id="101379" name="Freeform 3"/>
          <p:cNvSpPr>
            <a:spLocks/>
          </p:cNvSpPr>
          <p:nvPr/>
        </p:nvSpPr>
        <p:spPr bwMode="auto">
          <a:xfrm>
            <a:off x="2000250" y="1989138"/>
            <a:ext cx="5715000" cy="1016000"/>
          </a:xfrm>
          <a:custGeom>
            <a:avLst/>
            <a:gdLst>
              <a:gd name="T0" fmla="*/ 0 w 3600"/>
              <a:gd name="T1" fmla="*/ 640 h 640"/>
              <a:gd name="T2" fmla="*/ 432 w 3600"/>
              <a:gd name="T3" fmla="*/ 448 h 640"/>
              <a:gd name="T4" fmla="*/ 768 w 3600"/>
              <a:gd name="T5" fmla="*/ 208 h 640"/>
              <a:gd name="T6" fmla="*/ 1680 w 3600"/>
              <a:gd name="T7" fmla="*/ 592 h 640"/>
              <a:gd name="T8" fmla="*/ 3168 w 3600"/>
              <a:gd name="T9" fmla="*/ 64 h 640"/>
              <a:gd name="T10" fmla="*/ 3600 w 3600"/>
              <a:gd name="T11" fmla="*/ 208 h 640"/>
            </a:gdLst>
            <a:ahLst/>
            <a:cxnLst>
              <a:cxn ang="0">
                <a:pos x="T0" y="T1"/>
              </a:cxn>
              <a:cxn ang="0">
                <a:pos x="T2" y="T3"/>
              </a:cxn>
              <a:cxn ang="0">
                <a:pos x="T4" y="T5"/>
              </a:cxn>
              <a:cxn ang="0">
                <a:pos x="T6" y="T7"/>
              </a:cxn>
              <a:cxn ang="0">
                <a:pos x="T8" y="T9"/>
              </a:cxn>
              <a:cxn ang="0">
                <a:pos x="T10" y="T11"/>
              </a:cxn>
            </a:cxnLst>
            <a:rect l="0" t="0" r="r" b="b"/>
            <a:pathLst>
              <a:path w="3600" h="640">
                <a:moveTo>
                  <a:pt x="0" y="640"/>
                </a:moveTo>
                <a:cubicBezTo>
                  <a:pt x="152" y="580"/>
                  <a:pt x="304" y="520"/>
                  <a:pt x="432" y="448"/>
                </a:cubicBezTo>
                <a:cubicBezTo>
                  <a:pt x="560" y="376"/>
                  <a:pt x="560" y="184"/>
                  <a:pt x="768" y="208"/>
                </a:cubicBezTo>
                <a:cubicBezTo>
                  <a:pt x="976" y="232"/>
                  <a:pt x="1280" y="616"/>
                  <a:pt x="1680" y="592"/>
                </a:cubicBezTo>
                <a:cubicBezTo>
                  <a:pt x="2080" y="568"/>
                  <a:pt x="2848" y="128"/>
                  <a:pt x="3168" y="64"/>
                </a:cubicBezTo>
                <a:cubicBezTo>
                  <a:pt x="3488" y="0"/>
                  <a:pt x="3544" y="104"/>
                  <a:pt x="3600" y="208"/>
                </a:cubicBezTo>
              </a:path>
            </a:pathLst>
          </a:custGeom>
          <a:noFill/>
          <a:ln w="38100" cap="flat" cmpd="sng">
            <a:solidFill>
              <a:srgbClr val="969696"/>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81" name="Oval 5"/>
          <p:cNvSpPr>
            <a:spLocks noChangeArrowheads="1"/>
          </p:cNvSpPr>
          <p:nvPr/>
        </p:nvSpPr>
        <p:spPr bwMode="auto">
          <a:xfrm>
            <a:off x="4743450" y="2852738"/>
            <a:ext cx="152400" cy="152400"/>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84" name="Line 8"/>
          <p:cNvSpPr>
            <a:spLocks noChangeShapeType="1"/>
          </p:cNvSpPr>
          <p:nvPr/>
        </p:nvSpPr>
        <p:spPr bwMode="auto">
          <a:xfrm flipV="1">
            <a:off x="4859338" y="2697163"/>
            <a:ext cx="652462" cy="212725"/>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85" name="Text Box 9"/>
          <p:cNvSpPr txBox="1">
            <a:spLocks noChangeArrowheads="1"/>
          </p:cNvSpPr>
          <p:nvPr/>
        </p:nvSpPr>
        <p:spPr bwMode="auto">
          <a:xfrm>
            <a:off x="1619250" y="2395538"/>
            <a:ext cx="1035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2000">
                <a:latin typeface="Tahoma" charset="0"/>
              </a:rPr>
              <a:t>Feature</a:t>
            </a:r>
            <a:endParaRPr lang="en-US" sz="2000">
              <a:latin typeface="Tahoma" charset="0"/>
            </a:endParaRPr>
          </a:p>
        </p:txBody>
      </p:sp>
      <p:pic>
        <p:nvPicPr>
          <p:cNvPr id="7" name="Picture 6"/>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732016" y="3124200"/>
            <a:ext cx="125482" cy="125482"/>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8" name="Picture 7"/>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858834" y="2455642"/>
            <a:ext cx="404669" cy="277357"/>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5218349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de-DE" dirty="0" smtClean="0"/>
              <a:t>Selected Work </a:t>
            </a:r>
            <a:r>
              <a:rPr lang="de-DE" dirty="0"/>
              <a:t>on Feature Flow Fields</a:t>
            </a:r>
          </a:p>
        </p:txBody>
      </p:sp>
      <p:sp>
        <p:nvSpPr>
          <p:cNvPr id="224259" name="Rectangle 3"/>
          <p:cNvSpPr>
            <a:spLocks noGrp="1" noChangeArrowheads="1"/>
          </p:cNvSpPr>
          <p:nvPr>
            <p:ph idx="1"/>
          </p:nvPr>
        </p:nvSpPr>
        <p:spPr>
          <a:xfrm>
            <a:off x="250825" y="549275"/>
            <a:ext cx="8704263" cy="5832475"/>
          </a:xfrm>
        </p:spPr>
        <p:txBody>
          <a:bodyPr>
            <a:normAutofit fontScale="85000" lnSpcReduction="10000"/>
          </a:bodyPr>
          <a:lstStyle/>
          <a:p>
            <a:r>
              <a:rPr lang="en-US" sz="1800" b="1" dirty="0"/>
              <a:t>H. </a:t>
            </a:r>
            <a:r>
              <a:rPr lang="en-US" sz="1800" b="1" dirty="0" err="1"/>
              <a:t>Theisel</a:t>
            </a:r>
            <a:r>
              <a:rPr lang="en-US" sz="1800" b="1" dirty="0"/>
              <a:t> and H.-P. Seidel</a:t>
            </a:r>
            <a:r>
              <a:rPr lang="en-US" sz="1800" dirty="0"/>
              <a:t/>
            </a:r>
            <a:br>
              <a:rPr lang="en-US" sz="1800" dirty="0"/>
            </a:br>
            <a:r>
              <a:rPr lang="en-US" sz="1800" i="1" dirty="0"/>
              <a:t>Feature Flow Fields</a:t>
            </a:r>
            <a:r>
              <a:rPr lang="en-US" sz="1800" dirty="0"/>
              <a:t>, </a:t>
            </a:r>
            <a:r>
              <a:rPr lang="en-US" sz="1800" dirty="0" err="1"/>
              <a:t>VisSym</a:t>
            </a:r>
            <a:r>
              <a:rPr lang="en-US" sz="1800" dirty="0"/>
              <a:t> 2003</a:t>
            </a:r>
          </a:p>
          <a:p>
            <a:r>
              <a:rPr lang="de-DE" sz="1800" b="1" dirty="0"/>
              <a:t>H. </a:t>
            </a:r>
            <a:r>
              <a:rPr lang="de-DE" sz="1800" b="1" dirty="0" err="1"/>
              <a:t>Theisel</a:t>
            </a:r>
            <a:r>
              <a:rPr lang="de-DE" sz="1800" b="1" dirty="0"/>
              <a:t>, T. Weinkauf, H.-C. Hege, </a:t>
            </a:r>
            <a:r>
              <a:rPr lang="en-US" sz="1800" b="1" dirty="0"/>
              <a:t>and H.-P. Seidel</a:t>
            </a:r>
            <a:br>
              <a:rPr lang="en-US" sz="1800" b="1" dirty="0"/>
            </a:br>
            <a:r>
              <a:rPr lang="en-US" sz="1800" i="1" dirty="0"/>
              <a:t>Stream Line and Path Line Oriented Topology for 2D Time-Dependent Vector Fields</a:t>
            </a:r>
            <a:r>
              <a:rPr lang="en-US" sz="1800" dirty="0"/>
              <a:t>, IEEE Vis 2004</a:t>
            </a:r>
          </a:p>
          <a:p>
            <a:r>
              <a:rPr lang="de-DE" sz="1800" b="1" dirty="0" smtClean="0"/>
              <a:t>T. Weinkauf, H. </a:t>
            </a:r>
            <a:r>
              <a:rPr lang="de-DE" sz="1800" b="1" dirty="0" err="1" smtClean="0"/>
              <a:t>Theisel</a:t>
            </a:r>
            <a:r>
              <a:rPr lang="de-DE" sz="1800" b="1" dirty="0" smtClean="0"/>
              <a:t>, H.-C. Hege, </a:t>
            </a:r>
            <a:r>
              <a:rPr lang="en-US" sz="1800" b="1" dirty="0" smtClean="0"/>
              <a:t>and H.-P. Seidel</a:t>
            </a:r>
            <a:br>
              <a:rPr lang="en-US" sz="1800" b="1" dirty="0" smtClean="0"/>
            </a:br>
            <a:r>
              <a:rPr lang="en-US" sz="1800" i="1" dirty="0" smtClean="0"/>
              <a:t>Feature Flow Fields in Out-Of-Core Settings</a:t>
            </a:r>
            <a:r>
              <a:rPr lang="en-US" sz="1800" dirty="0" smtClean="0"/>
              <a:t>, </a:t>
            </a:r>
            <a:r>
              <a:rPr lang="en-US" sz="1800" dirty="0" err="1" smtClean="0"/>
              <a:t>TopoInVis</a:t>
            </a:r>
            <a:r>
              <a:rPr lang="en-US" sz="1800" dirty="0" smtClean="0"/>
              <a:t> 2005</a:t>
            </a:r>
          </a:p>
          <a:p>
            <a:r>
              <a:rPr lang="en-US" sz="1800" b="1" dirty="0" smtClean="0"/>
              <a:t>X</a:t>
            </a:r>
            <a:r>
              <a:rPr lang="en-US" sz="1800" b="1" dirty="0"/>
              <a:t>. </a:t>
            </a:r>
            <a:r>
              <a:rPr lang="en-US" sz="1800" b="1" dirty="0" err="1"/>
              <a:t>Zheng</a:t>
            </a:r>
            <a:r>
              <a:rPr lang="en-US" sz="1800" b="1" dirty="0"/>
              <a:t> and A. Pang</a:t>
            </a:r>
            <a:r>
              <a:rPr lang="en-US" sz="1800" dirty="0"/>
              <a:t/>
            </a:r>
            <a:br>
              <a:rPr lang="en-US" sz="1800" dirty="0"/>
            </a:br>
            <a:r>
              <a:rPr lang="en-US" sz="1800" i="1" dirty="0"/>
              <a:t>Topological Lines in 3D Tensor Fields and Discriminant Hessian </a:t>
            </a:r>
            <a:r>
              <a:rPr lang="en-US" sz="1800" i="1" dirty="0" smtClean="0"/>
              <a:t>Factorization</a:t>
            </a:r>
            <a:r>
              <a:rPr lang="en-US" sz="1800" dirty="0" smtClean="0"/>
              <a:t>, TVCG </a:t>
            </a:r>
            <a:r>
              <a:rPr lang="en-US" sz="1800" dirty="0"/>
              <a:t>2005</a:t>
            </a:r>
          </a:p>
          <a:p>
            <a:r>
              <a:rPr lang="de-DE" sz="1800" b="1" dirty="0"/>
              <a:t>H. </a:t>
            </a:r>
            <a:r>
              <a:rPr lang="de-DE" sz="1800" b="1" dirty="0" err="1"/>
              <a:t>Theisel</a:t>
            </a:r>
            <a:r>
              <a:rPr lang="de-DE" sz="1800" b="1" dirty="0"/>
              <a:t>, J. </a:t>
            </a:r>
            <a:r>
              <a:rPr lang="de-DE" sz="1800" b="1" dirty="0" err="1"/>
              <a:t>Sahner</a:t>
            </a:r>
            <a:r>
              <a:rPr lang="de-DE" sz="1800" b="1" dirty="0"/>
              <a:t>, T. Weinkauf, H.-C. Hege, </a:t>
            </a:r>
            <a:r>
              <a:rPr lang="en-US" sz="1800" b="1" dirty="0"/>
              <a:t>and H.-P. Seidel</a:t>
            </a:r>
            <a:br>
              <a:rPr lang="en-US" sz="1800" b="1" dirty="0"/>
            </a:br>
            <a:r>
              <a:rPr lang="en-US" sz="1800" i="1" dirty="0"/>
              <a:t>Extraction of Parallel Vector Surfaces in 3D Time-Dependent Fields and Application to Vortex Core Line Tracking</a:t>
            </a:r>
            <a:r>
              <a:rPr lang="en-US" sz="1800" dirty="0"/>
              <a:t>, IEEE Vis 2005</a:t>
            </a:r>
          </a:p>
          <a:p>
            <a:r>
              <a:rPr lang="de-DE" sz="1800" b="1" dirty="0" smtClean="0"/>
              <a:t>S</a:t>
            </a:r>
            <a:r>
              <a:rPr lang="de-DE" sz="1800" b="1" dirty="0"/>
              <a:t>. </a:t>
            </a:r>
            <a:r>
              <a:rPr lang="de-DE" sz="1800" b="1" dirty="0" err="1"/>
              <a:t>Depardon</a:t>
            </a:r>
            <a:r>
              <a:rPr lang="de-DE" sz="1800" b="1" dirty="0"/>
              <a:t>, J. J. </a:t>
            </a:r>
            <a:r>
              <a:rPr lang="de-DE" sz="1800" b="1" dirty="0" err="1"/>
              <a:t>Lasserre</a:t>
            </a:r>
            <a:r>
              <a:rPr lang="de-DE" sz="1800" b="1" dirty="0"/>
              <a:t>, L. E. </a:t>
            </a:r>
            <a:r>
              <a:rPr lang="de-DE" sz="1800" b="1" dirty="0" err="1"/>
              <a:t>Brizzi</a:t>
            </a:r>
            <a:r>
              <a:rPr lang="de-DE" sz="1800" b="1" dirty="0"/>
              <a:t>, </a:t>
            </a:r>
            <a:r>
              <a:rPr lang="en-US" sz="1800" b="1" dirty="0"/>
              <a:t>and J. </a:t>
            </a:r>
            <a:r>
              <a:rPr lang="en-US" sz="1800" b="1" dirty="0" err="1"/>
              <a:t>Borée</a:t>
            </a:r>
            <a:r>
              <a:rPr lang="en-US" sz="1800" b="1" dirty="0"/>
              <a:t/>
            </a:r>
            <a:br>
              <a:rPr lang="en-US" sz="1800" b="1" dirty="0"/>
            </a:br>
            <a:r>
              <a:rPr lang="en-US" sz="1800" i="1" dirty="0"/>
              <a:t>Automated topology classification method for instantaneous velocity fields</a:t>
            </a:r>
            <a:r>
              <a:rPr lang="en-US" sz="1800" dirty="0"/>
              <a:t>, Experiments in Fluids </a:t>
            </a:r>
            <a:r>
              <a:rPr lang="en-US" sz="1800" dirty="0" smtClean="0"/>
              <a:t>2007</a:t>
            </a:r>
          </a:p>
          <a:p>
            <a:r>
              <a:rPr lang="en-US" sz="1800" b="1" dirty="0" smtClean="0"/>
              <a:t>J. </a:t>
            </a:r>
            <a:r>
              <a:rPr lang="en-US" sz="1800" b="1" dirty="0" err="1" smtClean="0"/>
              <a:t>Reininghaus</a:t>
            </a:r>
            <a:r>
              <a:rPr lang="en-US" sz="1800" b="1" dirty="0" smtClean="0"/>
              <a:t>, J. </a:t>
            </a:r>
            <a:r>
              <a:rPr lang="en-US" sz="1800" b="1" dirty="0" err="1" smtClean="0"/>
              <a:t>Kasten</a:t>
            </a:r>
            <a:r>
              <a:rPr lang="en-US" sz="1800" b="1" dirty="0" smtClean="0"/>
              <a:t>, T. Weinkauf, I. </a:t>
            </a:r>
            <a:r>
              <a:rPr lang="en-US" sz="1800" b="1" dirty="0" err="1" smtClean="0"/>
              <a:t>Hotz</a:t>
            </a:r>
            <a:r>
              <a:rPr lang="en-US" sz="1800" dirty="0" smtClean="0"/>
              <a:t/>
            </a:r>
            <a:br>
              <a:rPr lang="en-US" sz="1800" dirty="0" smtClean="0"/>
            </a:br>
            <a:r>
              <a:rPr lang="en-US" sz="1800" i="1" dirty="0" smtClean="0"/>
              <a:t>Efficient </a:t>
            </a:r>
            <a:r>
              <a:rPr lang="en-US" sz="1800" i="1" dirty="0"/>
              <a:t>Computation of Combinatorial Feature Flow </a:t>
            </a:r>
            <a:r>
              <a:rPr lang="en-US" sz="1800" i="1" dirty="0" smtClean="0"/>
              <a:t>Fields</a:t>
            </a:r>
            <a:r>
              <a:rPr lang="en-US" sz="1800" dirty="0" smtClean="0"/>
              <a:t>, TVCG 2011</a:t>
            </a:r>
            <a:endParaRPr lang="en-US" sz="1800" dirty="0"/>
          </a:p>
          <a:p>
            <a:r>
              <a:rPr lang="en-US" sz="1800" b="1" dirty="0" smtClean="0"/>
              <a:t>T. Weinkauf, H. Theisel, A. Van </a:t>
            </a:r>
            <a:r>
              <a:rPr lang="en-US" sz="1800" b="1" dirty="0" err="1" smtClean="0"/>
              <a:t>Gelder</a:t>
            </a:r>
            <a:r>
              <a:rPr lang="en-US" sz="1800" b="1" dirty="0" smtClean="0"/>
              <a:t>, A. Pang</a:t>
            </a:r>
            <a:r>
              <a:rPr lang="en-US" sz="1800" dirty="0" smtClean="0"/>
              <a:t/>
            </a:r>
            <a:br>
              <a:rPr lang="en-US" sz="1800" dirty="0" smtClean="0"/>
            </a:br>
            <a:r>
              <a:rPr lang="en-US" sz="1800" i="1" dirty="0" smtClean="0"/>
              <a:t>Stable Feature Flow Fields</a:t>
            </a:r>
            <a:r>
              <a:rPr lang="en-US" sz="1800" dirty="0" smtClean="0"/>
              <a:t>, TVCG 2011</a:t>
            </a:r>
          </a:p>
          <a:p>
            <a:r>
              <a:rPr lang="sv-SE" sz="1800" b="1" dirty="0"/>
              <a:t>C. Pagot, D. Osmari, F. Sadlo, D. Weiskopf, T. Ertl, J. </a:t>
            </a:r>
            <a:r>
              <a:rPr lang="sv-SE" sz="1800" b="1" dirty="0" smtClean="0"/>
              <a:t>Comba</a:t>
            </a:r>
            <a:r>
              <a:rPr lang="sv-SE" sz="1800" dirty="0" smtClean="0"/>
              <a:t/>
            </a:r>
            <a:br>
              <a:rPr lang="sv-SE" sz="1800" dirty="0" smtClean="0"/>
            </a:br>
            <a:r>
              <a:rPr lang="en-US" sz="1800" i="1" dirty="0"/>
              <a:t>Efficient Parallel Vectors Feature Extraction from Higher-Order </a:t>
            </a:r>
            <a:r>
              <a:rPr lang="en-US" sz="1800" i="1" dirty="0" smtClean="0"/>
              <a:t>Data</a:t>
            </a:r>
            <a:r>
              <a:rPr lang="en-US" sz="1800" dirty="0" smtClean="0"/>
              <a:t>, </a:t>
            </a:r>
            <a:r>
              <a:rPr lang="en-US" sz="1800" dirty="0" err="1" smtClean="0"/>
              <a:t>EuroVis</a:t>
            </a:r>
            <a:r>
              <a:rPr lang="en-US" sz="1800" dirty="0" smtClean="0"/>
              <a:t> 2011</a:t>
            </a:r>
            <a:endParaRPr lang="de-DE" sz="1800" dirty="0"/>
          </a:p>
        </p:txBody>
      </p:sp>
    </p:spTree>
    <p:extLst>
      <p:ext uri="{BB962C8B-B14F-4D97-AF65-F5344CB8AC3E}">
        <p14:creationId xmlns:p14="http://schemas.microsoft.com/office/powerpoint/2010/main" val="20882549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5" name="Rectangle 3"/>
          <p:cNvSpPr>
            <a:spLocks noGrp="1" noChangeArrowheads="1"/>
          </p:cNvSpPr>
          <p:nvPr>
            <p:ph type="title"/>
          </p:nvPr>
        </p:nvSpPr>
        <p:spPr/>
        <p:txBody>
          <a:bodyPr/>
          <a:lstStyle/>
          <a:p>
            <a:r>
              <a:rPr lang="en-US" dirty="0" smtClean="0"/>
              <a:t>Last Lecture</a:t>
            </a:r>
            <a:endParaRPr lang="de-DE" dirty="0"/>
          </a:p>
        </p:txBody>
      </p:sp>
      <p:pic>
        <p:nvPicPr>
          <p:cNvPr id="1324036" name="Picture 4" descr="FirstOrderCases_HelmanHesseli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8" y="1365250"/>
            <a:ext cx="8607425" cy="1758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TP_tmp"/>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5500" y="609600"/>
            <a:ext cx="4953000" cy="381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9" name="Picture 9" descr="ANoiseCPSepLines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276600"/>
            <a:ext cx="2808287" cy="28035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NoiseCPSepLin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8566" y="3276600"/>
            <a:ext cx="2808287" cy="28082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1"/>
          <p:cNvSpPr txBox="1">
            <a:spLocks noChangeArrowheads="1"/>
          </p:cNvSpPr>
          <p:nvPr/>
        </p:nvSpPr>
        <p:spPr bwMode="auto">
          <a:xfrm>
            <a:off x="3640534" y="6081712"/>
            <a:ext cx="178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dirty="0" err="1"/>
              <a:t>separation</a:t>
            </a:r>
            <a:r>
              <a:rPr lang="de-DE" sz="1800" dirty="0"/>
              <a:t> </a:t>
            </a:r>
            <a:r>
              <a:rPr lang="de-DE" sz="1800" dirty="0" err="1"/>
              <a:t>lines</a:t>
            </a:r>
            <a:endParaRPr lang="de-DE" sz="1800" dirty="0"/>
          </a:p>
        </p:txBody>
      </p:sp>
      <p:sp>
        <p:nvSpPr>
          <p:cNvPr id="12" name="Text Box 12"/>
          <p:cNvSpPr txBox="1">
            <a:spLocks noChangeArrowheads="1"/>
          </p:cNvSpPr>
          <p:nvPr/>
        </p:nvSpPr>
        <p:spPr bwMode="auto">
          <a:xfrm>
            <a:off x="6384716" y="6081712"/>
            <a:ext cx="20784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dirty="0" err="1"/>
              <a:t>sectors</a:t>
            </a:r>
            <a:r>
              <a:rPr lang="de-DE" sz="1800" dirty="0"/>
              <a:t> </a:t>
            </a:r>
            <a:r>
              <a:rPr lang="de-DE" sz="1800" dirty="0" err="1"/>
              <a:t>of</a:t>
            </a:r>
            <a:r>
              <a:rPr lang="de-DE" sz="1800" dirty="0"/>
              <a:t> </a:t>
            </a:r>
            <a:r>
              <a:rPr lang="de-DE" sz="1800" dirty="0" smtClean="0"/>
              <a:t>different</a:t>
            </a:r>
          </a:p>
          <a:p>
            <a:r>
              <a:rPr lang="de-DE" sz="1800" dirty="0" err="1" smtClean="0"/>
              <a:t>flow</a:t>
            </a:r>
            <a:r>
              <a:rPr lang="de-DE" sz="1800" dirty="0" smtClean="0"/>
              <a:t> </a:t>
            </a:r>
            <a:r>
              <a:rPr lang="de-DE" sz="1800" dirty="0" err="1"/>
              <a:t>behavior</a:t>
            </a:r>
            <a:endParaRPr lang="de-DE" sz="1800" dirty="0"/>
          </a:p>
        </p:txBody>
      </p:sp>
      <p:pic>
        <p:nvPicPr>
          <p:cNvPr id="15" name="Picture 2" descr="ANoiseCPAnn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31" y="3279774"/>
            <a:ext cx="2808288" cy="2805113"/>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5"/>
          <p:cNvSpPr txBox="1">
            <a:spLocks noChangeArrowheads="1"/>
          </p:cNvSpPr>
          <p:nvPr/>
        </p:nvSpPr>
        <p:spPr bwMode="auto">
          <a:xfrm>
            <a:off x="889000" y="6081712"/>
            <a:ext cx="150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dirty="0" err="1"/>
              <a:t>critical</a:t>
            </a:r>
            <a:r>
              <a:rPr lang="de-DE" sz="1800" dirty="0"/>
              <a:t> </a:t>
            </a:r>
            <a:r>
              <a:rPr lang="de-DE" sz="1800" dirty="0" err="1"/>
              <a:t>points</a:t>
            </a:r>
            <a:endParaRPr lang="de-DE" sz="1800" dirty="0"/>
          </a:p>
        </p:txBody>
      </p:sp>
    </p:spTree>
    <p:extLst>
      <p:ext uri="{BB962C8B-B14F-4D97-AF65-F5344CB8AC3E}">
        <p14:creationId xmlns:p14="http://schemas.microsoft.com/office/powerpoint/2010/main" val="2196410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4036"/>
                                        </p:tgtEl>
                                        <p:attrNameLst>
                                          <p:attrName>style.visibility</p:attrName>
                                        </p:attrNameLst>
                                      </p:cBhvr>
                                      <p:to>
                                        <p:strVal val="visible"/>
                                      </p:to>
                                    </p:set>
                                    <p:animEffect transition="in" filter="fade">
                                      <p:cBhvr>
                                        <p:cTn id="7" dur="500"/>
                                        <p:tgtEl>
                                          <p:spTgt spid="13240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0" y="836613"/>
            <a:ext cx="9144000" cy="533400"/>
          </a:xfrm>
          <a:prstGeom prst="rect">
            <a:avLst/>
          </a:prstGeom>
          <a:solidFill>
            <a:srgbClr val="C0C0C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1" name="Rectangle 3"/>
          <p:cNvSpPr>
            <a:spLocks noGrp="1" noChangeArrowheads="1"/>
          </p:cNvSpPr>
          <p:nvPr>
            <p:ph type="title"/>
          </p:nvPr>
        </p:nvSpPr>
        <p:spPr/>
        <p:txBody>
          <a:bodyPr/>
          <a:lstStyle/>
          <a:p>
            <a:r>
              <a:rPr lang="de-DE"/>
              <a:t>Tracking Critical Points in 2D</a:t>
            </a:r>
            <a:endParaRPr lang="en-US"/>
          </a:p>
        </p:txBody>
      </p:sp>
      <p:sp>
        <p:nvSpPr>
          <p:cNvPr id="145412" name="Text Box 4"/>
          <p:cNvSpPr txBox="1">
            <a:spLocks noChangeArrowheads="1"/>
          </p:cNvSpPr>
          <p:nvPr/>
        </p:nvSpPr>
        <p:spPr bwMode="auto">
          <a:xfrm>
            <a:off x="5410200" y="912813"/>
            <a:ext cx="2819400" cy="381000"/>
          </a:xfrm>
          <a:prstGeom prst="rect">
            <a:avLst/>
          </a:prstGeom>
          <a:solidFill>
            <a:schemeClr val="tx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de-DE" sz="2000">
                <a:solidFill>
                  <a:schemeClr val="bg1"/>
                </a:solidFill>
                <a:latin typeface="Tahoma" charset="0"/>
              </a:rPr>
              <a:t>2. Integrate</a:t>
            </a:r>
            <a:endParaRPr lang="en-US" sz="2000">
              <a:solidFill>
                <a:schemeClr val="bg1"/>
              </a:solidFill>
              <a:latin typeface="Tahoma" charset="0"/>
            </a:endParaRPr>
          </a:p>
        </p:txBody>
      </p:sp>
      <p:sp>
        <p:nvSpPr>
          <p:cNvPr id="145413" name="Text Box 5"/>
          <p:cNvSpPr txBox="1">
            <a:spLocks noChangeArrowheads="1"/>
          </p:cNvSpPr>
          <p:nvPr/>
        </p:nvSpPr>
        <p:spPr bwMode="auto">
          <a:xfrm>
            <a:off x="1358900" y="912813"/>
            <a:ext cx="2832100" cy="381000"/>
          </a:xfrm>
          <a:prstGeom prst="rect">
            <a:avLst/>
          </a:prstGeom>
          <a:solidFill>
            <a:schemeClr val="tx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de-DE" sz="2000" dirty="0">
                <a:solidFill>
                  <a:schemeClr val="bg1"/>
                </a:solidFill>
                <a:latin typeface="Tahoma" charset="0"/>
              </a:rPr>
              <a:t>1. Find all </a:t>
            </a:r>
            <a:r>
              <a:rPr lang="de-DE" sz="2000" dirty="0" err="1">
                <a:solidFill>
                  <a:schemeClr val="bg1"/>
                </a:solidFill>
                <a:latin typeface="Tahoma" charset="0"/>
              </a:rPr>
              <a:t>seeds</a:t>
            </a:r>
            <a:endParaRPr lang="en-US" sz="2000" dirty="0">
              <a:solidFill>
                <a:schemeClr val="bg1"/>
              </a:solidFill>
              <a:latin typeface="Tahoma" charset="0"/>
            </a:endParaRPr>
          </a:p>
        </p:txBody>
      </p:sp>
      <p:pic>
        <p:nvPicPr>
          <p:cNvPr id="145414" name="Picture 6" descr="ANoiseOldFFFSet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0" y="3182938"/>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145415" name="Picture 7" descr="ANoiseOldFFFIntegrate01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975" y="3182938"/>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145419" name="AutoShape 11"/>
          <p:cNvSpPr>
            <a:spLocks noChangeArrowheads="1"/>
          </p:cNvSpPr>
          <p:nvPr/>
        </p:nvSpPr>
        <p:spPr bwMode="auto">
          <a:xfrm rot="-5400000">
            <a:off x="3979862" y="3571876"/>
            <a:ext cx="1247775" cy="2057400"/>
          </a:xfrm>
          <a:prstGeom prst="downArrow">
            <a:avLst>
              <a:gd name="adj1" fmla="val 50000"/>
              <a:gd name="adj2" fmla="val 41221"/>
            </a:avLst>
          </a:prstGeom>
          <a:solidFill>
            <a:srgbClr val="C0C0C0"/>
          </a:solidFill>
          <a:ln w="381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20" name="Text Box 12"/>
          <p:cNvSpPr txBox="1">
            <a:spLocks noChangeArrowheads="1"/>
          </p:cNvSpPr>
          <p:nvPr/>
        </p:nvSpPr>
        <p:spPr bwMode="auto">
          <a:xfrm>
            <a:off x="3673475" y="4244975"/>
            <a:ext cx="14906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de-DE" sz="2000" b="1" dirty="0">
                <a:latin typeface="Tahoma" charset="0"/>
              </a:rPr>
              <a:t>FFF-</a:t>
            </a:r>
            <a:r>
              <a:rPr lang="de-DE" sz="2000" b="1" dirty="0" err="1">
                <a:latin typeface="Tahoma" charset="0"/>
              </a:rPr>
              <a:t>based</a:t>
            </a:r>
            <a:r>
              <a:rPr lang="de-DE" sz="2000" b="1" dirty="0">
                <a:latin typeface="Tahoma" charset="0"/>
              </a:rPr>
              <a:t/>
            </a:r>
            <a:br>
              <a:rPr lang="de-DE" sz="2000" b="1" dirty="0">
                <a:latin typeface="Tahoma" charset="0"/>
              </a:rPr>
            </a:br>
            <a:r>
              <a:rPr lang="de-DE" sz="2000" b="1" dirty="0">
                <a:latin typeface="Tahoma" charset="0"/>
              </a:rPr>
              <a:t>Tracking</a:t>
            </a:r>
            <a:endParaRPr lang="en-US" sz="2000" b="1" dirty="0">
              <a:latin typeface="Tahoma" charset="0"/>
            </a:endParaRPr>
          </a:p>
        </p:txBody>
      </p:sp>
      <p:pic>
        <p:nvPicPr>
          <p:cNvPr id="3" name="Picture 2" descr="TP_tmp"/>
          <p:cNvPicPr>
            <a:picLocks noChangeAspect="1"/>
          </p:cNvPicPr>
          <p:nvPr>
            <p:custDataLst>
              <p:tags r:id="rId1"/>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71188" y="2290763"/>
            <a:ext cx="2280350" cy="63393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45423" name="Text Box 15"/>
          <p:cNvSpPr txBox="1">
            <a:spLocks noChangeArrowheads="1"/>
          </p:cNvSpPr>
          <p:nvPr/>
        </p:nvSpPr>
        <p:spPr bwMode="auto">
          <a:xfrm>
            <a:off x="804863" y="1773238"/>
            <a:ext cx="2279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de-DE" dirty="0" err="1"/>
              <a:t>unsteady</a:t>
            </a:r>
            <a:r>
              <a:rPr lang="de-DE" dirty="0"/>
              <a:t> </a:t>
            </a:r>
            <a:r>
              <a:rPr lang="de-DE" dirty="0" err="1"/>
              <a:t>vector</a:t>
            </a:r>
            <a:r>
              <a:rPr lang="de-DE" dirty="0"/>
              <a:t> </a:t>
            </a:r>
            <a:r>
              <a:rPr lang="de-DE" dirty="0" err="1"/>
              <a:t>field</a:t>
            </a:r>
            <a:endParaRPr lang="de-DE" dirty="0"/>
          </a:p>
        </p:txBody>
      </p:sp>
      <p:sp>
        <p:nvSpPr>
          <p:cNvPr id="145424" name="Text Box 16"/>
          <p:cNvSpPr txBox="1">
            <a:spLocks noChangeArrowheads="1"/>
          </p:cNvSpPr>
          <p:nvPr/>
        </p:nvSpPr>
        <p:spPr bwMode="auto">
          <a:xfrm>
            <a:off x="5795963" y="2701925"/>
            <a:ext cx="2752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a:t>tracked critical points</a:t>
            </a:r>
          </a:p>
        </p:txBody>
      </p:sp>
    </p:spTree>
    <p:extLst>
      <p:ext uri="{BB962C8B-B14F-4D97-AF65-F5344CB8AC3E}">
        <p14:creationId xmlns:p14="http://schemas.microsoft.com/office/powerpoint/2010/main" val="227901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419"/>
                                        </p:tgtEl>
                                        <p:attrNameLst>
                                          <p:attrName>style.visibility</p:attrName>
                                        </p:attrNameLst>
                                      </p:cBhvr>
                                      <p:to>
                                        <p:strVal val="visible"/>
                                      </p:to>
                                    </p:set>
                                    <p:animEffect transition="in" filter="fade">
                                      <p:cBhvr>
                                        <p:cTn id="7" dur="500"/>
                                        <p:tgtEl>
                                          <p:spTgt spid="1454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5420"/>
                                        </p:tgtEl>
                                        <p:attrNameLst>
                                          <p:attrName>style.visibility</p:attrName>
                                        </p:attrNameLst>
                                      </p:cBhvr>
                                      <p:to>
                                        <p:strVal val="visible"/>
                                      </p:to>
                                    </p:set>
                                    <p:animEffect transition="in" filter="fade">
                                      <p:cBhvr>
                                        <p:cTn id="10" dur="500"/>
                                        <p:tgtEl>
                                          <p:spTgt spid="1454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5415"/>
                                        </p:tgtEl>
                                        <p:attrNameLst>
                                          <p:attrName>style.visibility</p:attrName>
                                        </p:attrNameLst>
                                      </p:cBhvr>
                                      <p:to>
                                        <p:strVal val="visible"/>
                                      </p:to>
                                    </p:set>
                                    <p:animEffect transition="in" filter="fade">
                                      <p:cBhvr>
                                        <p:cTn id="14" dur="500"/>
                                        <p:tgtEl>
                                          <p:spTgt spid="1454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5424"/>
                                        </p:tgtEl>
                                        <p:attrNameLst>
                                          <p:attrName>style.visibility</p:attrName>
                                        </p:attrNameLst>
                                      </p:cBhvr>
                                      <p:to>
                                        <p:strVal val="visible"/>
                                      </p:to>
                                    </p:set>
                                    <p:animEffect transition="in" filter="fade">
                                      <p:cBhvr>
                                        <p:cTn id="17" dur="500"/>
                                        <p:tgtEl>
                                          <p:spTgt spid="1454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5410"/>
                                        </p:tgtEl>
                                        <p:attrNameLst>
                                          <p:attrName>style.visibility</p:attrName>
                                        </p:attrNameLst>
                                      </p:cBhvr>
                                      <p:to>
                                        <p:strVal val="visible"/>
                                      </p:to>
                                    </p:set>
                                    <p:animEffect transition="in" filter="fade">
                                      <p:cBhvr>
                                        <p:cTn id="22" dur="500"/>
                                        <p:tgtEl>
                                          <p:spTgt spid="14541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45413"/>
                                        </p:tgtEl>
                                        <p:attrNameLst>
                                          <p:attrName>style.visibility</p:attrName>
                                        </p:attrNameLst>
                                      </p:cBhvr>
                                      <p:to>
                                        <p:strVal val="visible"/>
                                      </p:to>
                                    </p:set>
                                    <p:animEffect transition="in" filter="fade">
                                      <p:cBhvr>
                                        <p:cTn id="26" dur="500"/>
                                        <p:tgtEl>
                                          <p:spTgt spid="14541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45412"/>
                                        </p:tgtEl>
                                        <p:attrNameLst>
                                          <p:attrName>style.visibility</p:attrName>
                                        </p:attrNameLst>
                                      </p:cBhvr>
                                      <p:to>
                                        <p:strVal val="visible"/>
                                      </p:to>
                                    </p:set>
                                    <p:animEffect transition="in" filter="fade">
                                      <p:cBhvr>
                                        <p:cTn id="30" dur="500"/>
                                        <p:tgtEl>
                                          <p:spTgt spid="145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nimBg="1"/>
      <p:bldP spid="145412" grpId="0" animBg="1"/>
      <p:bldP spid="145413" grpId="0" animBg="1"/>
      <p:bldP spid="145419" grpId="0" animBg="1"/>
      <p:bldP spid="145420" grpId="0"/>
      <p:bldP spid="1454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p:cNvSpPr>
            <a:spLocks noChangeArrowheads="1"/>
          </p:cNvSpPr>
          <p:nvPr/>
        </p:nvSpPr>
        <p:spPr bwMode="auto">
          <a:xfrm>
            <a:off x="0" y="844550"/>
            <a:ext cx="9144000" cy="533400"/>
          </a:xfrm>
          <a:prstGeom prst="rect">
            <a:avLst/>
          </a:prstGeom>
          <a:solidFill>
            <a:srgbClr val="C0C0C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0595" name="Rectangle 3"/>
          <p:cNvSpPr>
            <a:spLocks noGrp="1" noChangeArrowheads="1"/>
          </p:cNvSpPr>
          <p:nvPr>
            <p:ph type="title"/>
          </p:nvPr>
        </p:nvSpPr>
        <p:spPr/>
        <p:txBody>
          <a:bodyPr/>
          <a:lstStyle/>
          <a:p>
            <a:r>
              <a:rPr lang="de-DE"/>
              <a:t>Tracking Critical Points in 2D</a:t>
            </a:r>
            <a:endParaRPr lang="en-US"/>
          </a:p>
        </p:txBody>
      </p:sp>
      <p:sp>
        <p:nvSpPr>
          <p:cNvPr id="1390596" name="Text Box 4"/>
          <p:cNvSpPr txBox="1">
            <a:spLocks noChangeArrowheads="1"/>
          </p:cNvSpPr>
          <p:nvPr/>
        </p:nvSpPr>
        <p:spPr bwMode="auto">
          <a:xfrm>
            <a:off x="1358900" y="692150"/>
            <a:ext cx="2832100" cy="685800"/>
          </a:xfrm>
          <a:prstGeom prst="rect">
            <a:avLst/>
          </a:prstGeom>
          <a:solidFill>
            <a:srgbClr val="C00000"/>
          </a:solidFill>
          <a:ln>
            <a:noFill/>
          </a:ln>
          <a:effectLst/>
          <a:extLst/>
        </p:spPr>
        <p:txBody>
          <a:bodyPr anchor="ctr"/>
          <a:lstStyle/>
          <a:p>
            <a:r>
              <a:rPr lang="de-DE" sz="1800" b="1">
                <a:solidFill>
                  <a:schemeClr val="bg1"/>
                </a:solidFill>
                <a:latin typeface="Tahoma" pitchFamily="34" charset="0"/>
              </a:rPr>
              <a:t>1. Find all seeds</a:t>
            </a:r>
            <a:endParaRPr lang="en-US" sz="1800" b="1">
              <a:solidFill>
                <a:schemeClr val="bg1"/>
              </a:solidFill>
              <a:latin typeface="Tahoma" pitchFamily="34" charset="0"/>
            </a:endParaRPr>
          </a:p>
        </p:txBody>
      </p:sp>
      <p:sp>
        <p:nvSpPr>
          <p:cNvPr id="1390597" name="Text Box 5"/>
          <p:cNvSpPr txBox="1">
            <a:spLocks noChangeArrowheads="1"/>
          </p:cNvSpPr>
          <p:nvPr/>
        </p:nvSpPr>
        <p:spPr bwMode="auto">
          <a:xfrm>
            <a:off x="5410200" y="920750"/>
            <a:ext cx="2819400" cy="381000"/>
          </a:xfrm>
          <a:prstGeom prst="rect">
            <a:avLst/>
          </a:prstGeom>
          <a:solidFill>
            <a:schemeClr val="tx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a:solidFill>
                  <a:schemeClr val="bg1"/>
                </a:solidFill>
                <a:latin typeface="Tahoma" pitchFamily="34" charset="0"/>
              </a:rPr>
              <a:t>2. Integrate</a:t>
            </a:r>
            <a:endParaRPr lang="en-US">
              <a:solidFill>
                <a:schemeClr val="bg1"/>
              </a:solidFill>
              <a:latin typeface="Tahoma" pitchFamily="34" charset="0"/>
            </a:endParaRPr>
          </a:p>
        </p:txBody>
      </p:sp>
      <p:pic>
        <p:nvPicPr>
          <p:cNvPr id="1390598" name="Picture 6" descr="ANoiseOldFFFSi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2147888"/>
            <a:ext cx="28956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390599" name="Picture 7" descr="ANoiseOldFFFFol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813" y="2147888"/>
            <a:ext cx="2895600" cy="2895600"/>
          </a:xfrm>
          <a:prstGeom prst="rect">
            <a:avLst/>
          </a:prstGeom>
          <a:noFill/>
          <a:extLst>
            <a:ext uri="{909E8E84-426E-40DD-AFC4-6F175D3DCCD1}">
              <a14:hiddenFill xmlns:a14="http://schemas.microsoft.com/office/drawing/2010/main">
                <a:solidFill>
                  <a:srgbClr val="FFFFFF"/>
                </a:solidFill>
              </a14:hiddenFill>
            </a:ext>
          </a:extLst>
        </p:spPr>
      </p:pic>
      <p:sp>
        <p:nvSpPr>
          <p:cNvPr id="1390600" name="Line 8"/>
          <p:cNvSpPr>
            <a:spLocks noChangeShapeType="1"/>
          </p:cNvSpPr>
          <p:nvPr/>
        </p:nvSpPr>
        <p:spPr bwMode="auto">
          <a:xfrm>
            <a:off x="0" y="1377950"/>
            <a:ext cx="914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0601" name="Text Box 9"/>
          <p:cNvSpPr txBox="1">
            <a:spLocks noChangeArrowheads="1"/>
          </p:cNvSpPr>
          <p:nvPr/>
        </p:nvSpPr>
        <p:spPr bwMode="auto">
          <a:xfrm>
            <a:off x="1255713" y="5119688"/>
            <a:ext cx="235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de-DE">
                <a:latin typeface="Tahoma" pitchFamily="34" charset="0"/>
              </a:rPr>
              <a:t>Domain boundaries</a:t>
            </a:r>
            <a:endParaRPr lang="en-US">
              <a:latin typeface="Tahoma" pitchFamily="34" charset="0"/>
            </a:endParaRPr>
          </a:p>
        </p:txBody>
      </p:sp>
      <p:pic>
        <p:nvPicPr>
          <p:cNvPr id="1390602"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5576888"/>
            <a:ext cx="33528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0603" name="Text Box 11"/>
          <p:cNvSpPr txBox="1">
            <a:spLocks noChangeArrowheads="1"/>
          </p:cNvSpPr>
          <p:nvPr/>
        </p:nvSpPr>
        <p:spPr bwMode="auto">
          <a:xfrm>
            <a:off x="5891213" y="5119688"/>
            <a:ext cx="203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atin typeface="Tahoma" pitchFamily="34" charset="0"/>
              </a:rPr>
              <a:t>Fold bifurcations</a:t>
            </a:r>
            <a:endParaRPr lang="en-US">
              <a:latin typeface="Tahoma" pitchFamily="34" charset="0"/>
            </a:endParaRPr>
          </a:p>
        </p:txBody>
      </p:sp>
      <p:pic>
        <p:nvPicPr>
          <p:cNvPr id="139060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8613" y="5653088"/>
            <a:ext cx="319563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0605" name="Text Box 13"/>
          <p:cNvSpPr txBox="1">
            <a:spLocks noChangeArrowheads="1"/>
          </p:cNvSpPr>
          <p:nvPr/>
        </p:nvSpPr>
        <p:spPr bwMode="auto">
          <a:xfrm>
            <a:off x="1358900" y="1303338"/>
            <a:ext cx="2832100" cy="469900"/>
          </a:xfrm>
          <a:prstGeom prst="rect">
            <a:avLst/>
          </a:prstGeom>
          <a:solidFill>
            <a:srgbClr val="C00000"/>
          </a:solidFill>
          <a:ln>
            <a:noFill/>
          </a:ln>
          <a:effectLst/>
          <a:extLst/>
        </p:spPr>
        <p:txBody>
          <a:bodyPr anchor="ctr"/>
          <a:lstStyle/>
          <a:p>
            <a:r>
              <a:rPr lang="de-DE" sz="1800" b="1">
                <a:solidFill>
                  <a:schemeClr val="bg1"/>
                </a:solidFill>
                <a:latin typeface="Tahoma" pitchFamily="34" charset="0"/>
              </a:rPr>
              <a:t>Finding Zeros</a:t>
            </a:r>
            <a:endParaRPr lang="en-US" sz="1800" b="1">
              <a:solidFill>
                <a:schemeClr val="bg1"/>
              </a:solidFill>
              <a:latin typeface="Tahoma"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618" name="Rectangle 2"/>
          <p:cNvSpPr>
            <a:spLocks noChangeArrowheads="1"/>
          </p:cNvSpPr>
          <p:nvPr/>
        </p:nvSpPr>
        <p:spPr bwMode="auto">
          <a:xfrm>
            <a:off x="0" y="844550"/>
            <a:ext cx="9144000" cy="533400"/>
          </a:xfrm>
          <a:prstGeom prst="rect">
            <a:avLst/>
          </a:prstGeom>
          <a:solidFill>
            <a:srgbClr val="C0C0C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1619" name="Rectangle 3"/>
          <p:cNvSpPr>
            <a:spLocks noGrp="1" noChangeArrowheads="1"/>
          </p:cNvSpPr>
          <p:nvPr>
            <p:ph type="title"/>
          </p:nvPr>
        </p:nvSpPr>
        <p:spPr/>
        <p:txBody>
          <a:bodyPr/>
          <a:lstStyle/>
          <a:p>
            <a:r>
              <a:rPr lang="de-DE"/>
              <a:t>Tracking Critical Points in 2D</a:t>
            </a:r>
            <a:endParaRPr lang="en-US"/>
          </a:p>
        </p:txBody>
      </p:sp>
      <p:sp>
        <p:nvSpPr>
          <p:cNvPr id="1391620" name="Text Box 4"/>
          <p:cNvSpPr txBox="1">
            <a:spLocks noChangeArrowheads="1"/>
          </p:cNvSpPr>
          <p:nvPr/>
        </p:nvSpPr>
        <p:spPr bwMode="auto">
          <a:xfrm>
            <a:off x="1358900" y="920750"/>
            <a:ext cx="2832100" cy="381000"/>
          </a:xfrm>
          <a:prstGeom prst="rect">
            <a:avLst/>
          </a:prstGeom>
          <a:solidFill>
            <a:schemeClr val="tx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a:solidFill>
                  <a:schemeClr val="bg1"/>
                </a:solidFill>
                <a:latin typeface="Tahoma" pitchFamily="34" charset="0"/>
              </a:rPr>
              <a:t>1. Find all seeds</a:t>
            </a:r>
            <a:endParaRPr lang="en-US">
              <a:solidFill>
                <a:schemeClr val="bg1"/>
              </a:solidFill>
              <a:latin typeface="Tahoma" pitchFamily="34" charset="0"/>
            </a:endParaRPr>
          </a:p>
        </p:txBody>
      </p:sp>
      <p:sp>
        <p:nvSpPr>
          <p:cNvPr id="1391621" name="Text Box 5"/>
          <p:cNvSpPr txBox="1">
            <a:spLocks noChangeArrowheads="1"/>
          </p:cNvSpPr>
          <p:nvPr/>
        </p:nvSpPr>
        <p:spPr bwMode="auto">
          <a:xfrm>
            <a:off x="5410200" y="692150"/>
            <a:ext cx="2819400" cy="685800"/>
          </a:xfrm>
          <a:prstGeom prst="rect">
            <a:avLst/>
          </a:prstGeom>
          <a:solidFill>
            <a:schemeClr val="folHlink"/>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2. Integrate</a:t>
            </a:r>
            <a:endParaRPr lang="en-US" sz="1800" b="1">
              <a:solidFill>
                <a:schemeClr val="bg1"/>
              </a:solidFill>
              <a:latin typeface="Tahoma" pitchFamily="34" charset="0"/>
            </a:endParaRPr>
          </a:p>
        </p:txBody>
      </p:sp>
      <p:sp>
        <p:nvSpPr>
          <p:cNvPr id="1391622" name="Line 6"/>
          <p:cNvSpPr>
            <a:spLocks noChangeShapeType="1"/>
          </p:cNvSpPr>
          <p:nvPr/>
        </p:nvSpPr>
        <p:spPr bwMode="auto">
          <a:xfrm>
            <a:off x="0" y="1377950"/>
            <a:ext cx="914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1623" name="Line 7"/>
          <p:cNvSpPr>
            <a:spLocks noChangeShapeType="1"/>
          </p:cNvSpPr>
          <p:nvPr/>
        </p:nvSpPr>
        <p:spPr bwMode="auto">
          <a:xfrm>
            <a:off x="1042988" y="2260600"/>
            <a:ext cx="0" cy="520700"/>
          </a:xfrm>
          <a:prstGeom prst="line">
            <a:avLst/>
          </a:prstGeom>
          <a:noFill/>
          <a:ln w="76200">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pic>
        <p:nvPicPr>
          <p:cNvPr id="1391624" name="ANoiseOldFFF.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4140200" y="2049463"/>
            <a:ext cx="4116388" cy="411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chemeClr val="bg1"/>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sp>
        <p:nvSpPr>
          <p:cNvPr id="1391625" name="Text Box 9"/>
          <p:cNvSpPr txBox="1">
            <a:spLocks noChangeArrowheads="1"/>
          </p:cNvSpPr>
          <p:nvPr/>
        </p:nvSpPr>
        <p:spPr bwMode="auto">
          <a:xfrm>
            <a:off x="539750" y="3573463"/>
            <a:ext cx="2865438" cy="304800"/>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sz="1400">
                <a:latin typeface="Tahoma" pitchFamily="34" charset="0"/>
              </a:rPr>
              <a:t>[Theisel and Seidel; VisSym 2003]</a:t>
            </a:r>
            <a:endParaRPr lang="en-US" sz="1400">
              <a:latin typeface="Tahoma" pitchFamily="34" charset="0"/>
            </a:endParaRPr>
          </a:p>
        </p:txBody>
      </p:sp>
      <p:sp>
        <p:nvSpPr>
          <p:cNvPr id="1391626" name="Text Box 10"/>
          <p:cNvSpPr txBox="1">
            <a:spLocks noChangeArrowheads="1"/>
          </p:cNvSpPr>
          <p:nvPr/>
        </p:nvSpPr>
        <p:spPr bwMode="auto">
          <a:xfrm>
            <a:off x="5410200" y="1230313"/>
            <a:ext cx="2819400" cy="542925"/>
          </a:xfrm>
          <a:prstGeom prst="rect">
            <a:avLst/>
          </a:prstGeom>
          <a:solidFill>
            <a:schemeClr val="folHlink"/>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400" b="1">
                <a:solidFill>
                  <a:schemeClr val="bg1"/>
                </a:solidFill>
                <a:latin typeface="Tahoma" pitchFamily="34" charset="0"/>
              </a:rPr>
              <a:t>Integrating Stream Objects</a:t>
            </a:r>
            <a:endParaRPr lang="en-US" sz="1400" b="1">
              <a:solidFill>
                <a:schemeClr val="bg1"/>
              </a:solidFill>
              <a:latin typeface="Tahoma" pitchFamily="34" charset="0"/>
            </a:endParaRPr>
          </a:p>
        </p:txBody>
      </p:sp>
      <p:pic>
        <p:nvPicPr>
          <p:cNvPr id="1391627" name="Picture 11" descr="TP_tmp"/>
          <p:cNvPicPr>
            <a:picLocks noChangeAspect="1" noChangeArrowheads="1"/>
          </p:cNvPicPr>
          <p:nvPr>
            <p:custDataLst>
              <p:tags r:id="rId3"/>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188" y="1684338"/>
            <a:ext cx="2559050" cy="633412"/>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1391628" name="Picture 12" descr="TP_tmp"/>
          <p:cNvPicPr>
            <a:picLocks noChangeAspect="1" noChangeArrowheads="1"/>
          </p:cNvPicPr>
          <p:nvPr>
            <p:custDataLst>
              <p:tags r:id="rId4"/>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188" y="2565400"/>
            <a:ext cx="2838450" cy="938213"/>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2" name="TextBox 1"/>
          <p:cNvSpPr txBox="1"/>
          <p:nvPr/>
        </p:nvSpPr>
        <p:spPr>
          <a:xfrm>
            <a:off x="381000" y="4139189"/>
            <a:ext cx="3428999" cy="1015663"/>
          </a:xfrm>
          <a:prstGeom prst="rect">
            <a:avLst/>
          </a:prstGeom>
          <a:noFill/>
        </p:spPr>
        <p:txBody>
          <a:bodyPr wrap="square" rtlCol="0">
            <a:spAutoFit/>
          </a:bodyPr>
          <a:lstStyle/>
          <a:p>
            <a:pPr algn="l"/>
            <a:r>
              <a:rPr lang="en-US" dirty="0" smtClean="0"/>
              <a:t>Classic FFF definition:</a:t>
            </a:r>
          </a:p>
          <a:p>
            <a:pPr marL="342900" indent="-342900" algn="l">
              <a:buFont typeface="Arial" pitchFamily="34" charset="0"/>
              <a:buChar char="•"/>
            </a:pPr>
            <a:r>
              <a:rPr lang="en-US" dirty="0" smtClean="0"/>
              <a:t>Stability?</a:t>
            </a:r>
          </a:p>
          <a:p>
            <a:pPr marL="342900" indent="-342900" algn="l">
              <a:buFont typeface="Arial" pitchFamily="34" charset="0"/>
              <a:buChar char="•"/>
            </a:pPr>
            <a:r>
              <a:rPr lang="en-US" dirty="0" smtClean="0"/>
              <a:t>Large data (out-of-core)?</a:t>
            </a:r>
            <a:endParaRPr lang="en-US" dirty="0"/>
          </a:p>
        </p:txBody>
      </p:sp>
    </p:spTree>
    <p:extLst>
      <p:ext uri="{BB962C8B-B14F-4D97-AF65-F5344CB8AC3E}">
        <p14:creationId xmlns:p14="http://schemas.microsoft.com/office/powerpoint/2010/main" val="803222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8000" fill="hold"/>
                                        <p:tgtEl>
                                          <p:spTgt spid="13916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1391624"/>
                </p:tgtEl>
              </p:cMediaNode>
            </p:video>
            <p:seq concurrent="1" nextAc="seek">
              <p:cTn id="8" restart="whenNotActive" fill="hold" evtFilter="cancelBubble" nodeType="interactiveSeq">
                <p:stCondLst>
                  <p:cond evt="onClick" delay="0">
                    <p:tgtEl>
                      <p:spTgt spid="139162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391624"/>
                                        </p:tgtEl>
                                      </p:cBhvr>
                                    </p:cmd>
                                  </p:childTnLst>
                                </p:cTn>
                              </p:par>
                            </p:childTnLst>
                          </p:cTn>
                        </p:par>
                      </p:childTnLst>
                    </p:cTn>
                  </p:par>
                </p:childTnLst>
              </p:cTn>
              <p:nextCondLst>
                <p:cond evt="onClick" delay="0">
                  <p:tgtEl>
                    <p:spTgt spid="13916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endParaRPr lang="en-US"/>
          </a:p>
        </p:txBody>
      </p:sp>
      <p:pic>
        <p:nvPicPr>
          <p:cNvPr id="110595" name="Picture 3" descr="Cavity2D100NoEvents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97100" y="333375"/>
            <a:ext cx="5064125" cy="5759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0596" name="Picture 4" descr="Cavity2DFullSmallBBo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850" y="115888"/>
            <a:ext cx="619125" cy="662622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0597" name="Text Box 5"/>
          <p:cNvSpPr txBox="1">
            <a:spLocks noChangeArrowheads="1"/>
          </p:cNvSpPr>
          <p:nvPr/>
        </p:nvSpPr>
        <p:spPr bwMode="auto">
          <a:xfrm>
            <a:off x="3865563" y="6092825"/>
            <a:ext cx="35147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de-DE" sz="1000"/>
              <a:t>Flow around a 2D Cavity. Data courtesy of Samimy, Noack.</a:t>
            </a:r>
            <a:endParaRPr lang="en-US" sz="1000"/>
          </a:p>
        </p:txBody>
      </p:sp>
      <p:sp>
        <p:nvSpPr>
          <p:cNvPr id="110598" name="Text Box 6"/>
          <p:cNvSpPr txBox="1">
            <a:spLocks noChangeArrowheads="1"/>
          </p:cNvSpPr>
          <p:nvPr/>
        </p:nvSpPr>
        <p:spPr bwMode="auto">
          <a:xfrm>
            <a:off x="1187450" y="6381750"/>
            <a:ext cx="179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50000"/>
              </a:spcBef>
            </a:pPr>
            <a:r>
              <a:rPr lang="de-DE" sz="1800" dirty="0"/>
              <a:t>1000 time </a:t>
            </a:r>
            <a:r>
              <a:rPr lang="de-DE" sz="1800" dirty="0" err="1"/>
              <a:t>steps</a:t>
            </a:r>
            <a:endParaRPr lang="de-DE" sz="1800" dirty="0"/>
          </a:p>
        </p:txBody>
      </p:sp>
      <p:sp>
        <p:nvSpPr>
          <p:cNvPr id="110599" name="Line 7"/>
          <p:cNvSpPr>
            <a:spLocks noChangeShapeType="1"/>
          </p:cNvSpPr>
          <p:nvPr/>
        </p:nvSpPr>
        <p:spPr bwMode="auto">
          <a:xfrm flipV="1">
            <a:off x="1187450" y="5248275"/>
            <a:ext cx="0" cy="14938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 name="Freeform 4"/>
          <p:cNvSpPr/>
          <p:nvPr/>
        </p:nvSpPr>
        <p:spPr bwMode="auto">
          <a:xfrm>
            <a:off x="2201034" y="323681"/>
            <a:ext cx="5170947" cy="5767245"/>
          </a:xfrm>
          <a:custGeom>
            <a:avLst/>
            <a:gdLst>
              <a:gd name="connsiteX0" fmla="*/ 0 w 5057522"/>
              <a:gd name="connsiteY0" fmla="*/ 0 h 5753438"/>
              <a:gd name="connsiteX1" fmla="*/ 5049430 w 5057522"/>
              <a:gd name="connsiteY1" fmla="*/ 0 h 5753438"/>
              <a:gd name="connsiteX2" fmla="*/ 5057522 w 5057522"/>
              <a:gd name="connsiteY2" fmla="*/ 5753438 h 5753438"/>
              <a:gd name="connsiteX3" fmla="*/ 3398654 w 5057522"/>
              <a:gd name="connsiteY3" fmla="*/ 5753438 h 5753438"/>
              <a:gd name="connsiteX4" fmla="*/ 3398654 w 5057522"/>
              <a:gd name="connsiteY4" fmla="*/ 3965098 h 5753438"/>
              <a:gd name="connsiteX5" fmla="*/ 2718924 w 5057522"/>
              <a:gd name="connsiteY5" fmla="*/ 3965098 h 5753438"/>
              <a:gd name="connsiteX6" fmla="*/ 2718924 w 5057522"/>
              <a:gd name="connsiteY6" fmla="*/ 4758117 h 5753438"/>
              <a:gd name="connsiteX7" fmla="*/ 3390562 w 5057522"/>
              <a:gd name="connsiteY7" fmla="*/ 4758117 h 5753438"/>
              <a:gd name="connsiteX8" fmla="*/ 3390562 w 5057522"/>
              <a:gd name="connsiteY8" fmla="*/ 5753438 h 5753438"/>
              <a:gd name="connsiteX9" fmla="*/ 0 w 5057522"/>
              <a:gd name="connsiteY9" fmla="*/ 5753438 h 5753438"/>
              <a:gd name="connsiteX10" fmla="*/ 0 w 5057522"/>
              <a:gd name="connsiteY10" fmla="*/ 0 h 5753438"/>
              <a:gd name="connsiteX0" fmla="*/ 0 w 5057522"/>
              <a:gd name="connsiteY0" fmla="*/ 0 h 5753438"/>
              <a:gd name="connsiteX1" fmla="*/ 5049430 w 5057522"/>
              <a:gd name="connsiteY1" fmla="*/ 0 h 5753438"/>
              <a:gd name="connsiteX2" fmla="*/ 5057522 w 5057522"/>
              <a:gd name="connsiteY2" fmla="*/ 5753438 h 5753438"/>
              <a:gd name="connsiteX3" fmla="*/ 3398654 w 5057522"/>
              <a:gd name="connsiteY3" fmla="*/ 5753438 h 5753438"/>
              <a:gd name="connsiteX4" fmla="*/ 3398654 w 5057522"/>
              <a:gd name="connsiteY4" fmla="*/ 3965098 h 5753438"/>
              <a:gd name="connsiteX5" fmla="*/ 2718924 w 5057522"/>
              <a:gd name="connsiteY5" fmla="*/ 3965098 h 5753438"/>
              <a:gd name="connsiteX6" fmla="*/ 2718924 w 5057522"/>
              <a:gd name="connsiteY6" fmla="*/ 4758117 h 5753438"/>
              <a:gd name="connsiteX7" fmla="*/ 3400087 w 5057522"/>
              <a:gd name="connsiteY7" fmla="*/ 4756212 h 5753438"/>
              <a:gd name="connsiteX8" fmla="*/ 3390562 w 5057522"/>
              <a:gd name="connsiteY8" fmla="*/ 5753438 h 5753438"/>
              <a:gd name="connsiteX9" fmla="*/ 0 w 5057522"/>
              <a:gd name="connsiteY9" fmla="*/ 5753438 h 5753438"/>
              <a:gd name="connsiteX10" fmla="*/ 0 w 5057522"/>
              <a:gd name="connsiteY10" fmla="*/ 0 h 5753438"/>
              <a:gd name="connsiteX0" fmla="*/ 0 w 5057522"/>
              <a:gd name="connsiteY0" fmla="*/ 0 h 5759153"/>
              <a:gd name="connsiteX1" fmla="*/ 5049430 w 5057522"/>
              <a:gd name="connsiteY1" fmla="*/ 0 h 5759153"/>
              <a:gd name="connsiteX2" fmla="*/ 5057522 w 5057522"/>
              <a:gd name="connsiteY2" fmla="*/ 5753438 h 5759153"/>
              <a:gd name="connsiteX3" fmla="*/ 3398654 w 5057522"/>
              <a:gd name="connsiteY3" fmla="*/ 5753438 h 5759153"/>
              <a:gd name="connsiteX4" fmla="*/ 3398654 w 5057522"/>
              <a:gd name="connsiteY4" fmla="*/ 3965098 h 5759153"/>
              <a:gd name="connsiteX5" fmla="*/ 2718924 w 5057522"/>
              <a:gd name="connsiteY5" fmla="*/ 3965098 h 5759153"/>
              <a:gd name="connsiteX6" fmla="*/ 2718924 w 5057522"/>
              <a:gd name="connsiteY6" fmla="*/ 4758117 h 5759153"/>
              <a:gd name="connsiteX7" fmla="*/ 3400087 w 5057522"/>
              <a:gd name="connsiteY7" fmla="*/ 4756212 h 5759153"/>
              <a:gd name="connsiteX8" fmla="*/ 3400087 w 5057522"/>
              <a:gd name="connsiteY8" fmla="*/ 5759153 h 5759153"/>
              <a:gd name="connsiteX9" fmla="*/ 0 w 5057522"/>
              <a:gd name="connsiteY9" fmla="*/ 5753438 h 5759153"/>
              <a:gd name="connsiteX10" fmla="*/ 0 w 5057522"/>
              <a:gd name="connsiteY10" fmla="*/ 0 h 5759153"/>
              <a:gd name="connsiteX0" fmla="*/ 0 w 5057522"/>
              <a:gd name="connsiteY0" fmla="*/ 0 h 5759153"/>
              <a:gd name="connsiteX1" fmla="*/ 5049430 w 5057522"/>
              <a:gd name="connsiteY1" fmla="*/ 0 h 5759153"/>
              <a:gd name="connsiteX2" fmla="*/ 5057522 w 5057522"/>
              <a:gd name="connsiteY2" fmla="*/ 5753438 h 5759153"/>
              <a:gd name="connsiteX3" fmla="*/ 3398654 w 5057522"/>
              <a:gd name="connsiteY3" fmla="*/ 5753438 h 5759153"/>
              <a:gd name="connsiteX4" fmla="*/ 3398654 w 5057522"/>
              <a:gd name="connsiteY4" fmla="*/ 3965098 h 5759153"/>
              <a:gd name="connsiteX5" fmla="*/ 2718924 w 5057522"/>
              <a:gd name="connsiteY5" fmla="*/ 3965098 h 5759153"/>
              <a:gd name="connsiteX6" fmla="*/ 2718924 w 5057522"/>
              <a:gd name="connsiteY6" fmla="*/ 4758117 h 5759153"/>
              <a:gd name="connsiteX7" fmla="*/ 3400087 w 5057522"/>
              <a:gd name="connsiteY7" fmla="*/ 4756212 h 5759153"/>
              <a:gd name="connsiteX8" fmla="*/ 3400087 w 5057522"/>
              <a:gd name="connsiteY8" fmla="*/ 5759153 h 5759153"/>
              <a:gd name="connsiteX9" fmla="*/ 0 w 5057522"/>
              <a:gd name="connsiteY9" fmla="*/ 5753438 h 5759153"/>
              <a:gd name="connsiteX10" fmla="*/ 0 w 5057522"/>
              <a:gd name="connsiteY10" fmla="*/ 0 h 5759153"/>
              <a:gd name="connsiteX0" fmla="*/ 0 w 5057522"/>
              <a:gd name="connsiteY0" fmla="*/ 0 h 5759153"/>
              <a:gd name="connsiteX1" fmla="*/ 5049430 w 5057522"/>
              <a:gd name="connsiteY1" fmla="*/ 0 h 5759153"/>
              <a:gd name="connsiteX2" fmla="*/ 5057522 w 5057522"/>
              <a:gd name="connsiteY2" fmla="*/ 5753438 h 5759153"/>
              <a:gd name="connsiteX3" fmla="*/ 3398654 w 5057522"/>
              <a:gd name="connsiteY3" fmla="*/ 5753438 h 5759153"/>
              <a:gd name="connsiteX4" fmla="*/ 3398654 w 5057522"/>
              <a:gd name="connsiteY4" fmla="*/ 3965098 h 5759153"/>
              <a:gd name="connsiteX5" fmla="*/ 2718924 w 5057522"/>
              <a:gd name="connsiteY5" fmla="*/ 3965098 h 5759153"/>
              <a:gd name="connsiteX6" fmla="*/ 2718924 w 5057522"/>
              <a:gd name="connsiteY6" fmla="*/ 4758117 h 5759153"/>
              <a:gd name="connsiteX7" fmla="*/ 3428662 w 5057522"/>
              <a:gd name="connsiteY7" fmla="*/ 4754307 h 5759153"/>
              <a:gd name="connsiteX8" fmla="*/ 3400087 w 5057522"/>
              <a:gd name="connsiteY8" fmla="*/ 5759153 h 5759153"/>
              <a:gd name="connsiteX9" fmla="*/ 0 w 5057522"/>
              <a:gd name="connsiteY9" fmla="*/ 5753438 h 5759153"/>
              <a:gd name="connsiteX10" fmla="*/ 0 w 5057522"/>
              <a:gd name="connsiteY10" fmla="*/ 0 h 5759153"/>
              <a:gd name="connsiteX0" fmla="*/ 0 w 5057522"/>
              <a:gd name="connsiteY0" fmla="*/ 0 h 5759153"/>
              <a:gd name="connsiteX1" fmla="*/ 5049430 w 5057522"/>
              <a:gd name="connsiteY1" fmla="*/ 0 h 5759153"/>
              <a:gd name="connsiteX2" fmla="*/ 5057522 w 5057522"/>
              <a:gd name="connsiteY2" fmla="*/ 5753438 h 5759153"/>
              <a:gd name="connsiteX3" fmla="*/ 3398654 w 5057522"/>
              <a:gd name="connsiteY3" fmla="*/ 5753438 h 5759153"/>
              <a:gd name="connsiteX4" fmla="*/ 3398654 w 5057522"/>
              <a:gd name="connsiteY4" fmla="*/ 3965098 h 5759153"/>
              <a:gd name="connsiteX5" fmla="*/ 2718924 w 5057522"/>
              <a:gd name="connsiteY5" fmla="*/ 3965098 h 5759153"/>
              <a:gd name="connsiteX6" fmla="*/ 2718924 w 5057522"/>
              <a:gd name="connsiteY6" fmla="*/ 4758117 h 5759153"/>
              <a:gd name="connsiteX7" fmla="*/ 3382942 w 5057522"/>
              <a:gd name="connsiteY7" fmla="*/ 4754307 h 5759153"/>
              <a:gd name="connsiteX8" fmla="*/ 3400087 w 5057522"/>
              <a:gd name="connsiteY8" fmla="*/ 5759153 h 5759153"/>
              <a:gd name="connsiteX9" fmla="*/ 0 w 5057522"/>
              <a:gd name="connsiteY9" fmla="*/ 5753438 h 5759153"/>
              <a:gd name="connsiteX10" fmla="*/ 0 w 5057522"/>
              <a:gd name="connsiteY10" fmla="*/ 0 h 5759153"/>
              <a:gd name="connsiteX0" fmla="*/ 0 w 5057522"/>
              <a:gd name="connsiteY0" fmla="*/ 0 h 5759153"/>
              <a:gd name="connsiteX1" fmla="*/ 5049430 w 5057522"/>
              <a:gd name="connsiteY1" fmla="*/ 0 h 5759153"/>
              <a:gd name="connsiteX2" fmla="*/ 5057522 w 5057522"/>
              <a:gd name="connsiteY2" fmla="*/ 5753438 h 5759153"/>
              <a:gd name="connsiteX3" fmla="*/ 3398654 w 5057522"/>
              <a:gd name="connsiteY3" fmla="*/ 5753438 h 5759153"/>
              <a:gd name="connsiteX4" fmla="*/ 3398654 w 5057522"/>
              <a:gd name="connsiteY4" fmla="*/ 3965098 h 5759153"/>
              <a:gd name="connsiteX5" fmla="*/ 2718924 w 5057522"/>
              <a:gd name="connsiteY5" fmla="*/ 3965098 h 5759153"/>
              <a:gd name="connsiteX6" fmla="*/ 2718924 w 5057522"/>
              <a:gd name="connsiteY6" fmla="*/ 4758117 h 5759153"/>
              <a:gd name="connsiteX7" fmla="*/ 3398182 w 5057522"/>
              <a:gd name="connsiteY7" fmla="*/ 4754307 h 5759153"/>
              <a:gd name="connsiteX8" fmla="*/ 3400087 w 5057522"/>
              <a:gd name="connsiteY8" fmla="*/ 5759153 h 5759153"/>
              <a:gd name="connsiteX9" fmla="*/ 0 w 5057522"/>
              <a:gd name="connsiteY9" fmla="*/ 5753438 h 5759153"/>
              <a:gd name="connsiteX10" fmla="*/ 0 w 5057522"/>
              <a:gd name="connsiteY10" fmla="*/ 0 h 5759153"/>
              <a:gd name="connsiteX0" fmla="*/ 0 w 5057522"/>
              <a:gd name="connsiteY0" fmla="*/ 0 h 5759153"/>
              <a:gd name="connsiteX1" fmla="*/ 5049430 w 5057522"/>
              <a:gd name="connsiteY1" fmla="*/ 0 h 5759153"/>
              <a:gd name="connsiteX2" fmla="*/ 5057522 w 5057522"/>
              <a:gd name="connsiteY2" fmla="*/ 5753438 h 5759153"/>
              <a:gd name="connsiteX3" fmla="*/ 3398654 w 5057522"/>
              <a:gd name="connsiteY3" fmla="*/ 5753438 h 5759153"/>
              <a:gd name="connsiteX4" fmla="*/ 3398654 w 5057522"/>
              <a:gd name="connsiteY4" fmla="*/ 3965098 h 5759153"/>
              <a:gd name="connsiteX5" fmla="*/ 2718924 w 5057522"/>
              <a:gd name="connsiteY5" fmla="*/ 3965098 h 5759153"/>
              <a:gd name="connsiteX6" fmla="*/ 2718924 w 5057522"/>
              <a:gd name="connsiteY6" fmla="*/ 4758117 h 5759153"/>
              <a:gd name="connsiteX7" fmla="*/ 3398182 w 5057522"/>
              <a:gd name="connsiteY7" fmla="*/ 4754307 h 5759153"/>
              <a:gd name="connsiteX8" fmla="*/ 3371512 w 5057522"/>
              <a:gd name="connsiteY8" fmla="*/ 5759153 h 5759153"/>
              <a:gd name="connsiteX9" fmla="*/ 0 w 5057522"/>
              <a:gd name="connsiteY9" fmla="*/ 5753438 h 5759153"/>
              <a:gd name="connsiteX10" fmla="*/ 0 w 5057522"/>
              <a:gd name="connsiteY10" fmla="*/ 0 h 5759153"/>
              <a:gd name="connsiteX0" fmla="*/ 0 w 5057522"/>
              <a:gd name="connsiteY0" fmla="*/ 0 h 5759153"/>
              <a:gd name="connsiteX1" fmla="*/ 5049430 w 5057522"/>
              <a:gd name="connsiteY1" fmla="*/ 0 h 5759153"/>
              <a:gd name="connsiteX2" fmla="*/ 5057522 w 5057522"/>
              <a:gd name="connsiteY2" fmla="*/ 5753438 h 5759153"/>
              <a:gd name="connsiteX3" fmla="*/ 3398654 w 5057522"/>
              <a:gd name="connsiteY3" fmla="*/ 5753438 h 5759153"/>
              <a:gd name="connsiteX4" fmla="*/ 3398654 w 5057522"/>
              <a:gd name="connsiteY4" fmla="*/ 3965098 h 5759153"/>
              <a:gd name="connsiteX5" fmla="*/ 2718924 w 5057522"/>
              <a:gd name="connsiteY5" fmla="*/ 3965098 h 5759153"/>
              <a:gd name="connsiteX6" fmla="*/ 2718924 w 5057522"/>
              <a:gd name="connsiteY6" fmla="*/ 4758117 h 5759153"/>
              <a:gd name="connsiteX7" fmla="*/ 3398182 w 5057522"/>
              <a:gd name="connsiteY7" fmla="*/ 4754307 h 5759153"/>
              <a:gd name="connsiteX8" fmla="*/ 3398182 w 5057522"/>
              <a:gd name="connsiteY8" fmla="*/ 5759153 h 5759153"/>
              <a:gd name="connsiteX9" fmla="*/ 0 w 5057522"/>
              <a:gd name="connsiteY9" fmla="*/ 5753438 h 5759153"/>
              <a:gd name="connsiteX10" fmla="*/ 0 w 5057522"/>
              <a:gd name="connsiteY10" fmla="*/ 0 h 5759153"/>
              <a:gd name="connsiteX0" fmla="*/ 0 w 5170855"/>
              <a:gd name="connsiteY0" fmla="*/ 8092 h 5767245"/>
              <a:gd name="connsiteX1" fmla="*/ 5170810 w 5170855"/>
              <a:gd name="connsiteY1" fmla="*/ 0 h 5767245"/>
              <a:gd name="connsiteX2" fmla="*/ 5057522 w 5170855"/>
              <a:gd name="connsiteY2" fmla="*/ 5761530 h 5767245"/>
              <a:gd name="connsiteX3" fmla="*/ 3398654 w 5170855"/>
              <a:gd name="connsiteY3" fmla="*/ 5761530 h 5767245"/>
              <a:gd name="connsiteX4" fmla="*/ 3398654 w 5170855"/>
              <a:gd name="connsiteY4" fmla="*/ 3973190 h 5767245"/>
              <a:gd name="connsiteX5" fmla="*/ 2718924 w 5170855"/>
              <a:gd name="connsiteY5" fmla="*/ 3973190 h 5767245"/>
              <a:gd name="connsiteX6" fmla="*/ 2718924 w 5170855"/>
              <a:gd name="connsiteY6" fmla="*/ 4766209 h 5767245"/>
              <a:gd name="connsiteX7" fmla="*/ 3398182 w 5170855"/>
              <a:gd name="connsiteY7" fmla="*/ 4762399 h 5767245"/>
              <a:gd name="connsiteX8" fmla="*/ 3398182 w 5170855"/>
              <a:gd name="connsiteY8" fmla="*/ 5767245 h 5767245"/>
              <a:gd name="connsiteX9" fmla="*/ 0 w 5170855"/>
              <a:gd name="connsiteY9" fmla="*/ 5761530 h 5767245"/>
              <a:gd name="connsiteX10" fmla="*/ 0 w 5170855"/>
              <a:gd name="connsiteY10" fmla="*/ 8092 h 5767245"/>
              <a:gd name="connsiteX0" fmla="*/ 0 w 5170947"/>
              <a:gd name="connsiteY0" fmla="*/ 8092 h 5767245"/>
              <a:gd name="connsiteX1" fmla="*/ 5170810 w 5170947"/>
              <a:gd name="connsiteY1" fmla="*/ 0 h 5767245"/>
              <a:gd name="connsiteX2" fmla="*/ 5138442 w 5170947"/>
              <a:gd name="connsiteY2" fmla="*/ 5761530 h 5767245"/>
              <a:gd name="connsiteX3" fmla="*/ 3398654 w 5170947"/>
              <a:gd name="connsiteY3" fmla="*/ 5761530 h 5767245"/>
              <a:gd name="connsiteX4" fmla="*/ 3398654 w 5170947"/>
              <a:gd name="connsiteY4" fmla="*/ 3973190 h 5767245"/>
              <a:gd name="connsiteX5" fmla="*/ 2718924 w 5170947"/>
              <a:gd name="connsiteY5" fmla="*/ 3973190 h 5767245"/>
              <a:gd name="connsiteX6" fmla="*/ 2718924 w 5170947"/>
              <a:gd name="connsiteY6" fmla="*/ 4766209 h 5767245"/>
              <a:gd name="connsiteX7" fmla="*/ 3398182 w 5170947"/>
              <a:gd name="connsiteY7" fmla="*/ 4762399 h 5767245"/>
              <a:gd name="connsiteX8" fmla="*/ 3398182 w 5170947"/>
              <a:gd name="connsiteY8" fmla="*/ 5767245 h 5767245"/>
              <a:gd name="connsiteX9" fmla="*/ 0 w 5170947"/>
              <a:gd name="connsiteY9" fmla="*/ 5761530 h 5767245"/>
              <a:gd name="connsiteX10" fmla="*/ 0 w 5170947"/>
              <a:gd name="connsiteY10" fmla="*/ 8092 h 576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0947" h="5767245">
                <a:moveTo>
                  <a:pt x="0" y="8092"/>
                </a:moveTo>
                <a:lnTo>
                  <a:pt x="5170810" y="0"/>
                </a:lnTo>
                <a:cubicBezTo>
                  <a:pt x="5173507" y="1917813"/>
                  <a:pt x="5135745" y="3843717"/>
                  <a:pt x="5138442" y="5761530"/>
                </a:cubicBezTo>
                <a:lnTo>
                  <a:pt x="3398654" y="5761530"/>
                </a:lnTo>
                <a:lnTo>
                  <a:pt x="3398654" y="3973190"/>
                </a:lnTo>
                <a:lnTo>
                  <a:pt x="2718924" y="3973190"/>
                </a:lnTo>
                <a:lnTo>
                  <a:pt x="2718924" y="4766209"/>
                </a:lnTo>
                <a:lnTo>
                  <a:pt x="3398182" y="4762399"/>
                </a:lnTo>
                <a:lnTo>
                  <a:pt x="3398182" y="5767245"/>
                </a:lnTo>
                <a:lnTo>
                  <a:pt x="0" y="5761530"/>
                </a:lnTo>
                <a:lnTo>
                  <a:pt x="0" y="8092"/>
                </a:lnTo>
                <a:close/>
              </a:path>
            </a:pathLst>
          </a:custGeom>
          <a:solidFill>
            <a:schemeClr val="lt1">
              <a:alpha val="5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Rectangle 1"/>
          <p:cNvSpPr/>
          <p:nvPr/>
        </p:nvSpPr>
        <p:spPr bwMode="auto">
          <a:xfrm>
            <a:off x="4926331" y="4316427"/>
            <a:ext cx="678180" cy="762000"/>
          </a:xfrm>
          <a:prstGeom prst="rect">
            <a:avLst/>
          </a:prstGeom>
          <a:noFill/>
          <a:ln w="38100"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3756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vityFold_LICSlicing.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228600" y="1333500"/>
            <a:ext cx="6096000" cy="4191000"/>
          </a:xfrm>
          <a:prstGeom prst="rect">
            <a:avLst/>
          </a:prstGeom>
        </p:spPr>
      </p:pic>
      <p:pic>
        <p:nvPicPr>
          <p:cNvPr id="3" name="CavityFold_IntegrateOFFF.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8"/>
          <a:stretch>
            <a:fillRect/>
          </a:stretch>
        </p:blipFill>
        <p:spPr>
          <a:xfrm>
            <a:off x="228600" y="1333500"/>
            <a:ext cx="6096000" cy="4191000"/>
          </a:xfrm>
          <a:prstGeom prst="rect">
            <a:avLst/>
          </a:prstGeom>
        </p:spPr>
      </p:pic>
      <p:pic>
        <p:nvPicPr>
          <p:cNvPr id="1026" name="Picture 2" descr="D:\Projekte\Flow3D\MagdeburgPapers\Papers\Vis09\pdfimages\CavityFoldOrigFFFLICVec.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43495" y="228601"/>
            <a:ext cx="2795705" cy="31276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Projekte\Flow3D\MagdeburgPapers\Papers\Vis09\pdfimages\CavityFoldStableFFFLICVe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43495" y="3505200"/>
            <a:ext cx="2795705" cy="3124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97927" y="152400"/>
            <a:ext cx="1415772" cy="369332"/>
          </a:xfrm>
          <a:prstGeom prst="rect">
            <a:avLst/>
          </a:prstGeom>
          <a:ln w="12700">
            <a:solidFill>
              <a:schemeClr val="tx1"/>
            </a:solidFill>
          </a:ln>
          <a:effectLst>
            <a:outerShdw blurRad="50800" dist="38100" dir="2700000" algn="tl" rotWithShape="0">
              <a:prstClr val="black">
                <a:alpha val="40000"/>
              </a:prstClr>
            </a:outerShdw>
          </a:effectLst>
        </p:spPr>
        <p:style>
          <a:lnRef idx="0">
            <a:scrgbClr r="0" g="0" b="0"/>
          </a:lnRef>
          <a:fillRef idx="1001">
            <a:schemeClr val="lt1"/>
          </a:fillRef>
          <a:effectRef idx="0">
            <a:scrgbClr r="0" g="0" b="0"/>
          </a:effectRef>
          <a:fontRef idx="major"/>
        </p:style>
        <p:txBody>
          <a:bodyPr wrap="none" rtlCol="0">
            <a:spAutoFit/>
          </a:bodyPr>
          <a:lstStyle/>
          <a:p>
            <a:r>
              <a:rPr lang="en-US" dirty="0" smtClean="0"/>
              <a:t>Classic FFF</a:t>
            </a:r>
            <a:endParaRPr lang="en-US" dirty="0"/>
          </a:p>
        </p:txBody>
      </p:sp>
      <p:sp>
        <p:nvSpPr>
          <p:cNvPr id="7" name="TextBox 6"/>
          <p:cNvSpPr txBox="1"/>
          <p:nvPr/>
        </p:nvSpPr>
        <p:spPr>
          <a:xfrm>
            <a:off x="5997927" y="3429000"/>
            <a:ext cx="979755" cy="369332"/>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style>
          <a:lnRef idx="0">
            <a:scrgbClr r="0" g="0" b="0"/>
          </a:lnRef>
          <a:fillRef idx="1001">
            <a:schemeClr val="lt1"/>
          </a:fillRef>
          <a:effectRef idx="0">
            <a:scrgbClr r="0" g="0" b="0"/>
          </a:effectRef>
          <a:fontRef idx="major"/>
        </p:style>
        <p:txBody>
          <a:bodyPr wrap="none" rtlCol="0">
            <a:spAutoFit/>
          </a:bodyPr>
          <a:lstStyle/>
          <a:p>
            <a:r>
              <a:rPr lang="en-US" dirty="0" smtClean="0"/>
              <a:t>Desired</a:t>
            </a:r>
            <a:endParaRPr lang="en-US" dirty="0"/>
          </a:p>
        </p:txBody>
      </p:sp>
      <p:grpSp>
        <p:nvGrpSpPr>
          <p:cNvPr id="8" name="Group 7"/>
          <p:cNvGrpSpPr/>
          <p:nvPr/>
        </p:nvGrpSpPr>
        <p:grpSpPr>
          <a:xfrm>
            <a:off x="1143000" y="1143000"/>
            <a:ext cx="7315200" cy="3733800"/>
            <a:chOff x="1143000" y="1143000"/>
            <a:chExt cx="7315200" cy="3733800"/>
          </a:xfrm>
        </p:grpSpPr>
        <p:sp>
          <p:nvSpPr>
            <p:cNvPr id="9" name="Rectangle 8"/>
            <p:cNvSpPr/>
            <p:nvPr/>
          </p:nvSpPr>
          <p:spPr bwMode="auto">
            <a:xfrm>
              <a:off x="1143000" y="1143000"/>
              <a:ext cx="7315200" cy="3733800"/>
            </a:xfrm>
            <a:prstGeom prst="rect">
              <a:avLst/>
            </a:prstGeom>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0" name="Group 9"/>
            <p:cNvGrpSpPr/>
            <p:nvPr/>
          </p:nvGrpSpPr>
          <p:grpSpPr>
            <a:xfrm>
              <a:off x="1295400" y="1350928"/>
              <a:ext cx="7015510" cy="3297272"/>
              <a:chOff x="1295400" y="1350928"/>
              <a:chExt cx="7015510" cy="3297272"/>
            </a:xfrm>
          </p:grpSpPr>
          <p:pic>
            <p:nvPicPr>
              <p:cNvPr id="1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20328" y="2667000"/>
                <a:ext cx="3151672"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295400" y="1350928"/>
                <a:ext cx="7015510" cy="923330"/>
              </a:xfrm>
              <a:prstGeom prst="rect">
                <a:avLst/>
              </a:prstGeom>
              <a:noFill/>
            </p:spPr>
            <p:txBody>
              <a:bodyPr wrap="none" rtlCol="0">
                <a:spAutoFit/>
              </a:bodyPr>
              <a:lstStyle/>
              <a:p>
                <a:r>
                  <a:rPr lang="de-DE" b="1" dirty="0" smtClean="0"/>
                  <a:t>A. Van Gelder, A. </a:t>
                </a:r>
                <a:r>
                  <a:rPr lang="de-DE" b="1" dirty="0" err="1" smtClean="0"/>
                  <a:t>Pang</a:t>
                </a:r>
                <a:r>
                  <a:rPr lang="en-US" b="1" dirty="0" smtClean="0"/>
                  <a:t/>
                </a:r>
                <a:br>
                  <a:rPr lang="en-US" b="1" dirty="0" smtClean="0"/>
                </a:br>
                <a:r>
                  <a:rPr lang="en-US" i="1" dirty="0"/>
                  <a:t>Using </a:t>
                </a:r>
                <a:r>
                  <a:rPr lang="en-US" i="1" dirty="0" err="1"/>
                  <a:t>PVsolve</a:t>
                </a:r>
                <a:r>
                  <a:rPr lang="en-US" i="1" dirty="0"/>
                  <a:t> to Analyze and </a:t>
                </a:r>
                <a:r>
                  <a:rPr lang="en-US" i="1" dirty="0" smtClean="0"/>
                  <a:t>Locate Positions </a:t>
                </a:r>
                <a:r>
                  <a:rPr lang="en-US" i="1" dirty="0"/>
                  <a:t>of Parallel </a:t>
                </a:r>
                <a:r>
                  <a:rPr lang="en-US" i="1" dirty="0" smtClean="0"/>
                  <a:t>Vectors</a:t>
                </a:r>
                <a:r>
                  <a:rPr lang="en-US" dirty="0" smtClean="0"/>
                  <a:t>,</a:t>
                </a:r>
                <a:br>
                  <a:rPr lang="en-US" dirty="0" smtClean="0"/>
                </a:br>
                <a:r>
                  <a:rPr lang="en-US" dirty="0" smtClean="0"/>
                  <a:t>IEEE TVCG </a:t>
                </a:r>
                <a:r>
                  <a:rPr lang="en-US" dirty="0"/>
                  <a:t>15(4):</a:t>
                </a:r>
                <a:r>
                  <a:rPr lang="en-US" dirty="0" smtClean="0"/>
                  <a:t>682-695</a:t>
                </a:r>
                <a:r>
                  <a:rPr lang="en-US" dirty="0"/>
                  <a:t>, </a:t>
                </a:r>
                <a:r>
                  <a:rPr lang="en-US" dirty="0" smtClean="0"/>
                  <a:t>2009.</a:t>
                </a:r>
                <a:endParaRPr lang="en-US" dirty="0"/>
              </a:p>
            </p:txBody>
          </p:sp>
          <p:sp>
            <p:nvSpPr>
              <p:cNvPr id="13" name="TextBox 12"/>
              <p:cNvSpPr txBox="1"/>
              <p:nvPr/>
            </p:nvSpPr>
            <p:spPr>
              <a:xfrm>
                <a:off x="4343400" y="2679812"/>
                <a:ext cx="3934090" cy="1015663"/>
              </a:xfrm>
              <a:prstGeom prst="rect">
                <a:avLst/>
              </a:prstGeom>
              <a:noFill/>
            </p:spPr>
            <p:txBody>
              <a:bodyPr wrap="none" rtlCol="0">
                <a:spAutoFit/>
              </a:bodyPr>
              <a:lstStyle/>
              <a:p>
                <a:pPr marL="228600" indent="-228600">
                  <a:buFont typeface="Arial" pitchFamily="34" charset="0"/>
                  <a:buChar char="•"/>
                </a:pPr>
                <a:r>
                  <a:rPr lang="en-US" sz="2000" b="1" dirty="0" smtClean="0"/>
                  <a:t>Predictor-Corrector</a:t>
                </a:r>
                <a:r>
                  <a:rPr lang="en-US" sz="2000" dirty="0" smtClean="0"/>
                  <a:t> approach</a:t>
                </a:r>
              </a:p>
              <a:p>
                <a:pPr marL="576263" lvl="1" indent="-228600">
                  <a:buFont typeface="Arial" pitchFamily="34" charset="0"/>
                  <a:buChar char="•"/>
                </a:pPr>
                <a:r>
                  <a:rPr lang="en-US" sz="2000" dirty="0" smtClean="0"/>
                  <a:t>FFF integration</a:t>
                </a:r>
              </a:p>
              <a:p>
                <a:pPr marL="576263" lvl="1" indent="-228600">
                  <a:buFont typeface="Arial" pitchFamily="34" charset="0"/>
                  <a:buChar char="•"/>
                </a:pPr>
                <a:r>
                  <a:rPr lang="en-US" sz="2000" dirty="0" smtClean="0"/>
                  <a:t>Root finding</a:t>
                </a:r>
                <a:endParaRPr lang="en-US" sz="2000" dirty="0"/>
              </a:p>
            </p:txBody>
          </p:sp>
        </p:grpSp>
      </p:grpSp>
    </p:spTree>
    <p:extLst>
      <p:ext uri="{BB962C8B-B14F-4D97-AF65-F5344CB8AC3E}">
        <p14:creationId xmlns:p14="http://schemas.microsoft.com/office/powerpoint/2010/main" val="128299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md type="call" cmd="stop">
                                      <p:cBhvr>
                                        <p:cTn id="13" dur="1">
                                          <p:stCondLst>
                                            <p:cond delay="0"/>
                                          </p:stCondLst>
                                        </p:cTn>
                                        <p:tgtEl>
                                          <p:spTgt spid="2"/>
                                        </p:tgtEl>
                                      </p:cBhvr>
                                    </p:cmd>
                                  </p:childTnLst>
                                </p:cTn>
                              </p:par>
                              <p:par>
                                <p:cTn id="14" presetID="1" presetClass="mediacall" presetSubtype="0" fill="hold" nodeType="withEffect">
                                  <p:stCondLst>
                                    <p:cond delay="0"/>
                                  </p:stCondLst>
                                  <p:childTnLst>
                                    <p:cmd type="call" cmd="playFrom(0.0)">
                                      <p:cBhvr>
                                        <p:cTn id="15" dur="9080" fill="hold"/>
                                        <p:tgtEl>
                                          <p:spTgt spid="3"/>
                                        </p:tgtEl>
                                      </p:cBhvr>
                                    </p:cmd>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1027"/>
                                        </p:tgtEl>
                                        <p:attrNameLst>
                                          <p:attrName>style.visibility</p:attrName>
                                        </p:attrNameLst>
                                      </p:cBhvr>
                                      <p:to>
                                        <p:strVal val="visible"/>
                                      </p:to>
                                    </p:set>
                                    <p:animEffect transition="in" filter="fade">
                                      <p:cBhvr>
                                        <p:cTn id="4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2" restart="whenNotActive" fill="hold" evtFilter="cancelBubble" nodeType="interactiveSeq">
                <p:stCondLst>
                  <p:cond evt="onClick" delay="0">
                    <p:tgtEl>
                      <p:spTgt spid="2"/>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2"/>
                                        </p:tgtEl>
                                      </p:cBhvr>
                                    </p:cmd>
                                  </p:childTnLst>
                                </p:cTn>
                              </p:par>
                            </p:childTnLst>
                          </p:cTn>
                        </p:par>
                      </p:childTnLst>
                    </p:cTn>
                  </p:par>
                </p:childTnLst>
              </p:cTn>
              <p:nextCondLst>
                <p:cond evt="onClick" delay="0">
                  <p:tgtEl>
                    <p:spTgt spid="2"/>
                  </p:tgtEl>
                </p:cond>
              </p:nextCondLst>
            </p:seq>
            <p:video>
              <p:cMediaNode vol="80000">
                <p:cTn id="47" fill="hold" display="0">
                  <p:stCondLst>
                    <p:cond delay="indefinite"/>
                  </p:stCondLst>
                </p:cTn>
                <p:tgtEl>
                  <p:spTgt spid="2"/>
                </p:tgtEl>
              </p:cMediaNode>
            </p:video>
            <p:seq concurrent="1" nextAc="seek">
              <p:cTn id="48" restart="whenNotActive" fill="hold" evtFilter="cancelBubble" nodeType="interactiveSeq">
                <p:stCondLst>
                  <p:cond evt="onClick" delay="0">
                    <p:tgtEl>
                      <p:spTgt spid="3"/>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3"/>
                                        </p:tgtEl>
                                      </p:cBhvr>
                                    </p:cmd>
                                  </p:childTnLst>
                                </p:cTn>
                              </p:par>
                            </p:childTnLst>
                          </p:cTn>
                        </p:par>
                      </p:childTnLst>
                    </p:cTn>
                  </p:par>
                </p:childTnLst>
              </p:cTn>
              <p:nextCondLst>
                <p:cond evt="onClick" delay="0">
                  <p:tgtEl>
                    <p:spTgt spid="3"/>
                  </p:tgtEl>
                </p:cond>
              </p:nextCondLst>
            </p:seq>
            <p:video>
              <p:cMediaNode vol="80000">
                <p:cTn id="53" fill="hold" display="0">
                  <p:stCondLst>
                    <p:cond delay="indefinite"/>
                  </p:stCondLst>
                </p:cTn>
                <p:tgtEl>
                  <p:spTgt spid="3"/>
                </p:tgtEl>
              </p:cMediaNode>
            </p:video>
          </p:childTnLst>
        </p:cTn>
      </p:par>
    </p:tnLst>
    <p:bldLst>
      <p:bldP spid="4"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419600" y="5410200"/>
            <a:ext cx="3886200" cy="1066800"/>
          </a:xfrm>
          <a:prstGeom prst="rect">
            <a:avLst/>
          </a:prstGeom>
          <a:solidFill>
            <a:schemeClr val="accent2"/>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Rectangle 16"/>
          <p:cNvSpPr/>
          <p:nvPr/>
        </p:nvSpPr>
        <p:spPr bwMode="auto">
          <a:xfrm>
            <a:off x="4419600" y="1175368"/>
            <a:ext cx="3657600" cy="381000"/>
          </a:xfrm>
          <a:prstGeom prst="rect">
            <a:avLst/>
          </a:prstGeom>
          <a:solidFill>
            <a:srgbClr val="FF0000"/>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Rectangle 15"/>
          <p:cNvSpPr/>
          <p:nvPr/>
        </p:nvSpPr>
        <p:spPr bwMode="auto">
          <a:xfrm>
            <a:off x="4419600" y="4207184"/>
            <a:ext cx="3657600" cy="381000"/>
          </a:xfrm>
          <a:prstGeom prst="rect">
            <a:avLst/>
          </a:prstGeom>
          <a:solidFill>
            <a:srgbClr val="92D050"/>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7"/>
          <p:cNvSpPr/>
          <p:nvPr/>
        </p:nvSpPr>
        <p:spPr bwMode="auto">
          <a:xfrm>
            <a:off x="4038600" y="3429000"/>
            <a:ext cx="4800600" cy="381000"/>
          </a:xfrm>
          <a:prstGeom prst="rect">
            <a:avLst/>
          </a:prstGeom>
          <a:solidFill>
            <a:schemeClr val="accent2"/>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Rectangle 14"/>
          <p:cNvSpPr/>
          <p:nvPr/>
        </p:nvSpPr>
        <p:spPr bwMode="auto">
          <a:xfrm>
            <a:off x="4419600" y="3834276"/>
            <a:ext cx="2743200" cy="381000"/>
          </a:xfrm>
          <a:prstGeom prst="rect">
            <a:avLst/>
          </a:prstGeom>
          <a:solidFill>
            <a:srgbClr val="92D050"/>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13"/>
          <p:cNvSpPr/>
          <p:nvPr/>
        </p:nvSpPr>
        <p:spPr bwMode="auto">
          <a:xfrm>
            <a:off x="4419600" y="786276"/>
            <a:ext cx="2743200" cy="381000"/>
          </a:xfrm>
          <a:prstGeom prst="rect">
            <a:avLst/>
          </a:prstGeom>
          <a:solidFill>
            <a:srgbClr val="92D050"/>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Title 4"/>
          <p:cNvSpPr>
            <a:spLocks noGrp="1"/>
          </p:cNvSpPr>
          <p:nvPr>
            <p:ph type="title"/>
          </p:nvPr>
        </p:nvSpPr>
        <p:spPr/>
        <p:txBody>
          <a:bodyPr/>
          <a:lstStyle/>
          <a:p>
            <a:r>
              <a:rPr lang="en-US" dirty="0" smtClean="0"/>
              <a:t>Contributions</a:t>
            </a:r>
            <a:endParaRPr lang="en-US"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3429000"/>
            <a:ext cx="3048000"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26" y="228600"/>
            <a:ext cx="2590800" cy="324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FFF"/>
          <p:cNvSpPr txBox="1">
            <a:spLocks/>
          </p:cNvSpPr>
          <p:nvPr/>
        </p:nvSpPr>
        <p:spPr>
          <a:xfrm>
            <a:off x="4038600" y="381000"/>
            <a:ext cx="4854575" cy="2727325"/>
          </a:xfrm>
          <a:prstGeom prst="rect">
            <a:avLst/>
          </a:prstGeom>
        </p:spPr>
        <p:txBody>
          <a:bodyPr/>
          <a:lst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a:lstStyle>
          <a:p>
            <a:pPr marL="0" indent="0">
              <a:spcBef>
                <a:spcPts val="600"/>
              </a:spcBef>
              <a:buNone/>
            </a:pPr>
            <a:r>
              <a:rPr lang="en-US" sz="2000" b="1" i="1" dirty="0" smtClean="0"/>
              <a:t>Original FFF</a:t>
            </a:r>
          </a:p>
          <a:p>
            <a:pPr>
              <a:spcBef>
                <a:spcPts val="600"/>
              </a:spcBef>
            </a:pPr>
            <a:r>
              <a:rPr lang="en-US" sz="2000" dirty="0" smtClean="0"/>
              <a:t>Mathematically correct</a:t>
            </a:r>
          </a:p>
          <a:p>
            <a:pPr>
              <a:spcBef>
                <a:spcPts val="600"/>
              </a:spcBef>
            </a:pPr>
            <a:r>
              <a:rPr lang="en-US" sz="2000" dirty="0" smtClean="0"/>
              <a:t>Possibly numerically unstable</a:t>
            </a:r>
          </a:p>
          <a:p>
            <a:pPr lvl="1"/>
            <a:r>
              <a:rPr lang="en-US" sz="1600" b="1" dirty="0" smtClean="0"/>
              <a:t>Numerical errors </a:t>
            </a:r>
            <a:r>
              <a:rPr lang="en-US" sz="1600" dirty="0" smtClean="0"/>
              <a:t>may move the integration slightly off the feature. Then it may get carried away.</a:t>
            </a:r>
          </a:p>
          <a:p>
            <a:pPr lvl="1"/>
            <a:r>
              <a:rPr lang="en-US" sz="1600" dirty="0" smtClean="0"/>
              <a:t>Designed </a:t>
            </a:r>
            <a:r>
              <a:rPr lang="en-US" sz="1600" dirty="0"/>
              <a:t>to preserve the data value along any stream line in the whole </a:t>
            </a:r>
            <a:r>
              <a:rPr lang="en-US" sz="1600" dirty="0" smtClean="0"/>
              <a:t>domain, i.e., </a:t>
            </a:r>
            <a:r>
              <a:rPr lang="en-US" sz="1600" b="1" dirty="0" smtClean="0"/>
              <a:t>errors are preserved</a:t>
            </a:r>
            <a:r>
              <a:rPr lang="en-US" sz="1600" dirty="0" smtClean="0"/>
              <a:t>.</a:t>
            </a:r>
            <a:endParaRPr lang="en-US" sz="1600" dirty="0"/>
          </a:p>
        </p:txBody>
      </p:sp>
      <p:sp>
        <p:nvSpPr>
          <p:cNvPr id="10" name="SFFF"/>
          <p:cNvSpPr txBox="1">
            <a:spLocks/>
          </p:cNvSpPr>
          <p:nvPr/>
        </p:nvSpPr>
        <p:spPr>
          <a:xfrm>
            <a:off x="4038600" y="3429000"/>
            <a:ext cx="4854575" cy="2895600"/>
          </a:xfrm>
          <a:prstGeom prst="rect">
            <a:avLst/>
          </a:prstGeom>
        </p:spPr>
        <p:txBody>
          <a:bodyPr/>
          <a:lst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a:lstStyle>
          <a:p>
            <a:pPr marL="0" indent="0">
              <a:spcBef>
                <a:spcPts val="600"/>
              </a:spcBef>
              <a:buNone/>
            </a:pPr>
            <a:r>
              <a:rPr lang="en-US" sz="2000" b="1" i="1" dirty="0" smtClean="0"/>
              <a:t>Stable FFF</a:t>
            </a:r>
          </a:p>
          <a:p>
            <a:pPr>
              <a:spcBef>
                <a:spcPts val="600"/>
              </a:spcBef>
            </a:pPr>
            <a:r>
              <a:rPr lang="en-US" sz="2000" dirty="0" smtClean="0"/>
              <a:t>Mathematically correct</a:t>
            </a:r>
          </a:p>
          <a:p>
            <a:pPr>
              <a:spcBef>
                <a:spcPts val="600"/>
              </a:spcBef>
            </a:pPr>
            <a:r>
              <a:rPr lang="en-US" sz="2000" dirty="0" smtClean="0"/>
              <a:t>Numerically stable</a:t>
            </a:r>
          </a:p>
          <a:p>
            <a:pPr lvl="1"/>
            <a:r>
              <a:rPr lang="en-US" sz="1600" b="1" dirty="0" smtClean="0"/>
              <a:t>Converging</a:t>
            </a:r>
            <a:r>
              <a:rPr lang="en-US" sz="1600" dirty="0" smtClean="0"/>
              <a:t> flow behavior in the neighborhood of the feature line.</a:t>
            </a:r>
          </a:p>
          <a:p>
            <a:pPr lvl="1"/>
            <a:r>
              <a:rPr lang="en-US" sz="1600" dirty="0" smtClean="0">
                <a:sym typeface="Wingdings" pitchFamily="2" charset="2"/>
              </a:rPr>
              <a:t> </a:t>
            </a:r>
            <a:r>
              <a:rPr lang="en-US" sz="1600" b="1" dirty="0" smtClean="0">
                <a:sym typeface="Wingdings" pitchFamily="2" charset="2"/>
              </a:rPr>
              <a:t>Automatic correction </a:t>
            </a:r>
            <a:r>
              <a:rPr lang="en-US" sz="1600" dirty="0" smtClean="0">
                <a:sym typeface="Wingdings" pitchFamily="2" charset="2"/>
              </a:rPr>
              <a:t>of small errors.</a:t>
            </a:r>
          </a:p>
          <a:p>
            <a:pPr>
              <a:spcBef>
                <a:spcPts val="600"/>
              </a:spcBef>
            </a:pPr>
            <a:r>
              <a:rPr lang="en-US" sz="2000" dirty="0" smtClean="0">
                <a:sym typeface="Wingdings" pitchFamily="2" charset="2"/>
              </a:rPr>
              <a:t>Two new stable FFF formulations</a:t>
            </a:r>
          </a:p>
          <a:p>
            <a:pPr lvl="1">
              <a:spcBef>
                <a:spcPts val="600"/>
              </a:spcBef>
            </a:pPr>
            <a:r>
              <a:rPr lang="en-US" sz="1600" dirty="0" smtClean="0">
                <a:sym typeface="Wingdings" pitchFamily="2" charset="2"/>
              </a:rPr>
              <a:t>Tracking critical points</a:t>
            </a:r>
          </a:p>
          <a:p>
            <a:pPr lvl="1">
              <a:spcBef>
                <a:spcPts val="600"/>
              </a:spcBef>
            </a:pPr>
            <a:r>
              <a:rPr lang="en-US" sz="1600" dirty="0" smtClean="0">
                <a:sym typeface="Wingdings" pitchFamily="2" charset="2"/>
              </a:rPr>
              <a:t>Extracting Parallel Vector lines</a:t>
            </a:r>
          </a:p>
        </p:txBody>
      </p:sp>
      <p:sp>
        <p:nvSpPr>
          <p:cNvPr id="11" name="Hider Rectangle 10"/>
          <p:cNvSpPr/>
          <p:nvPr/>
        </p:nvSpPr>
        <p:spPr bwMode="auto">
          <a:xfrm>
            <a:off x="4038600" y="5375910"/>
            <a:ext cx="4572000" cy="12534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6995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childTnLst>
                          </p:cTn>
                        </p:par>
                        <p:par>
                          <p:cTn id="46" fill="hold">
                            <p:stCondLst>
                              <p:cond delay="500"/>
                            </p:stCondLst>
                            <p:childTnLst>
                              <p:par>
                                <p:cTn id="47" presetID="10" presetClass="exit" presetSubtype="0" fill="hold" grpId="0" nodeType="after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7" grpId="1" animBg="1"/>
      <p:bldP spid="16" grpId="0" animBg="1"/>
      <p:bldP spid="16" grpId="1" animBg="1"/>
      <p:bldP spid="8" grpId="0" animBg="1"/>
      <p:bldP spid="15" grpId="0" animBg="1"/>
      <p:bldP spid="15" grpId="1" animBg="1"/>
      <p:bldP spid="14" grpId="0" animBg="1"/>
      <p:bldP spid="14" grpId="1" animBg="1"/>
      <p:bldP spid="10" grpId="0"/>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1209" y="2590800"/>
            <a:ext cx="5801588" cy="523220"/>
          </a:xfrm>
          <a:prstGeom prst="rect">
            <a:avLst/>
          </a:prstGeom>
          <a:noFill/>
        </p:spPr>
        <p:txBody>
          <a:bodyPr wrap="none" rtlCol="0">
            <a:spAutoFit/>
          </a:bodyPr>
          <a:lstStyle/>
          <a:p>
            <a:pPr algn="ctr"/>
            <a:r>
              <a:rPr lang="en-US" sz="2800" dirty="0" smtClean="0"/>
              <a:t>Classic and Stable FFF formulation</a:t>
            </a:r>
            <a:endParaRPr lang="en-US" sz="2800" dirty="0"/>
          </a:p>
        </p:txBody>
      </p:sp>
      <p:sp>
        <p:nvSpPr>
          <p:cNvPr id="5" name="TextBox 4"/>
          <p:cNvSpPr txBox="1"/>
          <p:nvPr/>
        </p:nvSpPr>
        <p:spPr>
          <a:xfrm>
            <a:off x="2916130" y="3200400"/>
            <a:ext cx="3311740" cy="461665"/>
          </a:xfrm>
          <a:prstGeom prst="rect">
            <a:avLst/>
          </a:prstGeom>
          <a:noFill/>
        </p:spPr>
        <p:txBody>
          <a:bodyPr wrap="none" rtlCol="0">
            <a:spAutoFit/>
          </a:bodyPr>
          <a:lstStyle/>
          <a:p>
            <a:pPr algn="ctr"/>
            <a:r>
              <a:rPr lang="en-US" sz="2400" i="1" dirty="0" smtClean="0"/>
              <a:t>Tracking Critical Points</a:t>
            </a:r>
          </a:p>
        </p:txBody>
      </p:sp>
    </p:spTree>
    <p:extLst>
      <p:ext uri="{BB962C8B-B14F-4D97-AF65-F5344CB8AC3E}">
        <p14:creationId xmlns:p14="http://schemas.microsoft.com/office/powerpoint/2010/main" val="26639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Definition of FFF for Tracking Critical Points</a:t>
            </a:r>
          </a:p>
        </p:txBody>
      </p:sp>
      <p:pic>
        <p:nvPicPr>
          <p:cNvPr id="1026" name="Picture 2" descr="D:\Projekte\Flow3D\Vorträge\Vis2011\ExtraImages\figure5_star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625506"/>
            <a:ext cx="4791456" cy="303209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Projekte\Flow3D\Vorträge\Vis2011\ExtraImages\figure5_ful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0" y="625506"/>
            <a:ext cx="4791456" cy="3032092"/>
          </a:xfrm>
          <a:prstGeom prst="rect">
            <a:avLst/>
          </a:prstGeom>
          <a:noFill/>
          <a:extLst>
            <a:ext uri="{909E8E84-426E-40DD-AFC4-6F175D3DCCD1}">
              <a14:hiddenFill xmlns:a14="http://schemas.microsoft.com/office/drawing/2010/main">
                <a:solidFill>
                  <a:srgbClr val="FFFFFF"/>
                </a:solidFill>
              </a14:hiddenFill>
            </a:ext>
          </a:extLst>
        </p:spPr>
      </p:pic>
      <p:sp>
        <p:nvSpPr>
          <p:cNvPr id="5" name="Line 9"/>
          <p:cNvSpPr>
            <a:spLocks noChangeShapeType="1"/>
          </p:cNvSpPr>
          <p:nvPr/>
        </p:nvSpPr>
        <p:spPr bwMode="auto">
          <a:xfrm>
            <a:off x="2150268" y="1842839"/>
            <a:ext cx="0" cy="792162"/>
          </a:xfrm>
          <a:prstGeom prst="line">
            <a:avLst/>
          </a:prstGeom>
          <a:noFill/>
          <a:ln w="76200">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pic>
        <p:nvPicPr>
          <p:cNvPr id="6" name="Picture 5" descr="TP_tmp"/>
          <p:cNvPicPr>
            <a:picLocks noChangeAspect="1"/>
          </p:cNvPicPr>
          <p:nvPr>
            <p:custDataLst>
              <p:tags r:id="rId1"/>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03723" y="609600"/>
            <a:ext cx="2293090" cy="637480"/>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7" name="Picture 6" descr="TP_tmp"/>
          <p:cNvPicPr>
            <a:picLocks noChangeAspect="1"/>
          </p:cNvPicPr>
          <p:nvPr>
            <p:custDataLst>
              <p:tags r:id="rId2"/>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90730" y="3171576"/>
            <a:ext cx="2319077" cy="943224"/>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 name="TextBox 2"/>
          <p:cNvSpPr txBox="1"/>
          <p:nvPr/>
        </p:nvSpPr>
        <p:spPr>
          <a:xfrm>
            <a:off x="820417" y="1295400"/>
            <a:ext cx="2659702" cy="369332"/>
          </a:xfrm>
          <a:prstGeom prst="rect">
            <a:avLst/>
          </a:prstGeom>
          <a:noFill/>
        </p:spPr>
        <p:txBody>
          <a:bodyPr wrap="none" rtlCol="0">
            <a:spAutoFit/>
          </a:bodyPr>
          <a:lstStyle/>
          <a:p>
            <a:pPr algn="ctr"/>
            <a:r>
              <a:rPr lang="en-US" sz="1800" dirty="0" smtClean="0"/>
              <a:t>unsteady 2D vector field</a:t>
            </a:r>
            <a:endParaRPr lang="en-US" sz="1800" dirty="0"/>
          </a:p>
        </p:txBody>
      </p:sp>
      <p:sp>
        <p:nvSpPr>
          <p:cNvPr id="10" name="TextBox 9"/>
          <p:cNvSpPr txBox="1"/>
          <p:nvPr/>
        </p:nvSpPr>
        <p:spPr>
          <a:xfrm>
            <a:off x="1217962" y="2754868"/>
            <a:ext cx="1864613" cy="369332"/>
          </a:xfrm>
          <a:prstGeom prst="rect">
            <a:avLst/>
          </a:prstGeom>
          <a:noFill/>
        </p:spPr>
        <p:txBody>
          <a:bodyPr wrap="none" rtlCol="0">
            <a:spAutoFit/>
          </a:bodyPr>
          <a:lstStyle/>
          <a:p>
            <a:pPr algn="ctr"/>
            <a:r>
              <a:rPr lang="en-US" sz="1800" dirty="0" smtClean="0"/>
              <a:t>feature flow field</a:t>
            </a:r>
            <a:endParaRPr lang="en-US" sz="1800" dirty="0"/>
          </a:p>
        </p:txBody>
      </p:sp>
      <p:sp>
        <p:nvSpPr>
          <p:cNvPr id="4" name="TextBox 3"/>
          <p:cNvSpPr txBox="1"/>
          <p:nvPr/>
        </p:nvSpPr>
        <p:spPr>
          <a:xfrm>
            <a:off x="3614928" y="3877270"/>
            <a:ext cx="5181599" cy="923330"/>
          </a:xfrm>
          <a:prstGeom prst="rect">
            <a:avLst/>
          </a:prstGeom>
          <a:noFill/>
        </p:spPr>
        <p:txBody>
          <a:bodyPr wrap="square" rtlCol="0">
            <a:spAutoFit/>
          </a:bodyPr>
          <a:lstStyle/>
          <a:p>
            <a:pPr algn="ctr"/>
            <a:r>
              <a:rPr lang="en-US" sz="1800" i="1" dirty="0">
                <a:latin typeface="Times New Roman" pitchFamily="18" charset="0"/>
                <a:cs typeface="Times New Roman" pitchFamily="18" charset="0"/>
              </a:rPr>
              <a:t>Feature flow field </a:t>
            </a:r>
            <a:r>
              <a:rPr lang="en-US" sz="1800" b="1" dirty="0">
                <a:latin typeface="Times New Roman" pitchFamily="18" charset="0"/>
                <a:cs typeface="Times New Roman" pitchFamily="18" charset="0"/>
              </a:rPr>
              <a:t>f</a:t>
            </a:r>
            <a:r>
              <a:rPr lang="en-US" sz="1800" i="1" dirty="0">
                <a:latin typeface="Times New Roman" pitchFamily="18" charset="0"/>
                <a:cs typeface="Times New Roman" pitchFamily="18" charset="0"/>
              </a:rPr>
              <a:t> shall point into the </a:t>
            </a:r>
            <a:r>
              <a:rPr lang="en-US" sz="1800" i="1" dirty="0" smtClean="0">
                <a:latin typeface="Times New Roman" pitchFamily="18" charset="0"/>
                <a:cs typeface="Times New Roman" pitchFamily="18" charset="0"/>
              </a:rPr>
              <a:t>direction</a:t>
            </a:r>
          </a:p>
          <a:p>
            <a:pPr algn="ctr"/>
            <a:r>
              <a:rPr lang="en-US" sz="1800" i="1" dirty="0" smtClean="0">
                <a:latin typeface="Times New Roman" pitchFamily="18" charset="0"/>
                <a:cs typeface="Times New Roman" pitchFamily="18" charset="0"/>
              </a:rPr>
              <a:t>where </a:t>
            </a:r>
            <a:r>
              <a:rPr lang="en-US" sz="1800" i="1" dirty="0">
                <a:latin typeface="Times New Roman" pitchFamily="18" charset="0"/>
                <a:cs typeface="Times New Roman" pitchFamily="18" charset="0"/>
              </a:rPr>
              <a:t>the original vector field </a:t>
            </a:r>
            <a:r>
              <a:rPr lang="en-US" sz="1800" b="1" dirty="0">
                <a:latin typeface="Times New Roman" pitchFamily="18" charset="0"/>
                <a:cs typeface="Times New Roman" pitchFamily="18" charset="0"/>
              </a:rPr>
              <a:t>v</a:t>
            </a:r>
            <a:r>
              <a:rPr lang="en-US" sz="1800" i="1" dirty="0">
                <a:latin typeface="Times New Roman" pitchFamily="18" charset="0"/>
                <a:cs typeface="Times New Roman" pitchFamily="18" charset="0"/>
              </a:rPr>
              <a:t> is not </a:t>
            </a:r>
            <a:r>
              <a:rPr lang="en-US" sz="1800" i="1" dirty="0" smtClean="0">
                <a:latin typeface="Times New Roman" pitchFamily="18" charset="0"/>
                <a:cs typeface="Times New Roman" pitchFamily="18" charset="0"/>
              </a:rPr>
              <a:t>changing</a:t>
            </a:r>
          </a:p>
          <a:p>
            <a:pPr algn="ctr"/>
            <a:r>
              <a:rPr lang="en-US" sz="1800" i="1" dirty="0" smtClean="0">
                <a:latin typeface="Times New Roman" pitchFamily="18" charset="0"/>
                <a:cs typeface="Times New Roman" pitchFamily="18" charset="0"/>
              </a:rPr>
              <a:t>in </a:t>
            </a:r>
            <a:r>
              <a:rPr lang="en-US" sz="1800" i="1" dirty="0">
                <a:latin typeface="Times New Roman" pitchFamily="18" charset="0"/>
                <a:cs typeface="Times New Roman" pitchFamily="18" charset="0"/>
              </a:rPr>
              <a:t>terms of both magnitude and direction</a:t>
            </a:r>
            <a:r>
              <a:rPr lang="en-US" sz="1800" i="1" dirty="0" smtClean="0">
                <a:latin typeface="Times New Roman" pitchFamily="18" charset="0"/>
                <a:cs typeface="Times New Roman" pitchFamily="18" charset="0"/>
              </a:rPr>
              <a:t>.</a:t>
            </a:r>
            <a:endParaRPr lang="en-US" sz="1800" i="1" dirty="0">
              <a:latin typeface="Times New Roman" pitchFamily="18" charset="0"/>
              <a:cs typeface="Times New Roman" pitchFamily="18" charset="0"/>
            </a:endParaRPr>
          </a:p>
        </p:txBody>
      </p:sp>
      <p:pic>
        <p:nvPicPr>
          <p:cNvPr id="12" name="Picture 11"/>
          <p:cNvPicPr>
            <a:picLocks noChangeAspect="1"/>
          </p:cNvPicPr>
          <p:nvPr>
            <p:custDataLst>
              <p:tags r:id="rId3"/>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00319" y="3603737"/>
            <a:ext cx="126687" cy="126687"/>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3" name="Picture 12"/>
          <p:cNvPicPr>
            <a:picLocks noChangeAspect="1"/>
          </p:cNvPicPr>
          <p:nvPr>
            <p:custDataLst>
              <p:tags r:id="rId4"/>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836933" y="3169520"/>
            <a:ext cx="126687" cy="178583"/>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4" name="Picture 13"/>
          <p:cNvPicPr>
            <a:picLocks noChangeAspect="1"/>
          </p:cNvPicPr>
          <p:nvPr>
            <p:custDataLst>
              <p:tags r:id="rId5"/>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683314" y="838200"/>
            <a:ext cx="76317" cy="152634"/>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5" name="Picture 14"/>
          <p:cNvPicPr>
            <a:picLocks noChangeAspect="1"/>
          </p:cNvPicPr>
          <p:nvPr>
            <p:custDataLst>
              <p:tags r:id="rId6"/>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683314" y="1447800"/>
            <a:ext cx="126686" cy="203003"/>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6" name="Picture 15"/>
          <p:cNvPicPr>
            <a:picLocks noChangeAspect="1"/>
          </p:cNvPicPr>
          <p:nvPr>
            <p:custDataLst>
              <p:tags r:id="rId7"/>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988441" y="2635001"/>
            <a:ext cx="1371603" cy="190881"/>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253119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wipe(up)">
                                      <p:cBhvr>
                                        <p:cTn id="12"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Definition of FFF for Tracking Critical Points</a:t>
            </a:r>
          </a:p>
        </p:txBody>
      </p:sp>
      <p:sp>
        <p:nvSpPr>
          <p:cNvPr id="5" name="Line 9"/>
          <p:cNvSpPr>
            <a:spLocks noChangeShapeType="1"/>
          </p:cNvSpPr>
          <p:nvPr/>
        </p:nvSpPr>
        <p:spPr bwMode="auto">
          <a:xfrm>
            <a:off x="2150268" y="1842839"/>
            <a:ext cx="0" cy="792162"/>
          </a:xfrm>
          <a:prstGeom prst="line">
            <a:avLst/>
          </a:prstGeom>
          <a:noFill/>
          <a:ln w="76200">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pic>
        <p:nvPicPr>
          <p:cNvPr id="6" name="Picture 5" descr="TP_tmp"/>
          <p:cNvPicPr>
            <a:picLocks noChangeAspect="1"/>
          </p:cNvPicPr>
          <p:nvPr>
            <p:custDataLst>
              <p:tags r:id="rId1"/>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03723" y="609600"/>
            <a:ext cx="2293090" cy="637480"/>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 name="TextBox 2"/>
          <p:cNvSpPr txBox="1"/>
          <p:nvPr/>
        </p:nvSpPr>
        <p:spPr>
          <a:xfrm>
            <a:off x="820417" y="1295400"/>
            <a:ext cx="2659702" cy="369332"/>
          </a:xfrm>
          <a:prstGeom prst="rect">
            <a:avLst/>
          </a:prstGeom>
          <a:noFill/>
        </p:spPr>
        <p:txBody>
          <a:bodyPr wrap="none" rtlCol="0">
            <a:spAutoFit/>
          </a:bodyPr>
          <a:lstStyle/>
          <a:p>
            <a:pPr algn="ctr"/>
            <a:r>
              <a:rPr lang="en-US" sz="1800" dirty="0" smtClean="0"/>
              <a:t>unsteady 2D vector field</a:t>
            </a:r>
            <a:endParaRPr lang="en-US" sz="1800" dirty="0"/>
          </a:p>
        </p:txBody>
      </p:sp>
      <p:sp>
        <p:nvSpPr>
          <p:cNvPr id="4" name="TextBox 3"/>
          <p:cNvSpPr txBox="1"/>
          <p:nvPr/>
        </p:nvSpPr>
        <p:spPr>
          <a:xfrm>
            <a:off x="3614928" y="3877270"/>
            <a:ext cx="5181599" cy="923330"/>
          </a:xfrm>
          <a:prstGeom prst="rect">
            <a:avLst/>
          </a:prstGeom>
          <a:noFill/>
        </p:spPr>
        <p:txBody>
          <a:bodyPr wrap="square" rtlCol="0">
            <a:spAutoFit/>
          </a:bodyPr>
          <a:lstStyle/>
          <a:p>
            <a:pPr algn="ctr"/>
            <a:r>
              <a:rPr lang="en-US" sz="1800" i="1" dirty="0">
                <a:latin typeface="Times New Roman" pitchFamily="18" charset="0"/>
                <a:cs typeface="Times New Roman" pitchFamily="18" charset="0"/>
              </a:rPr>
              <a:t>Feature flow field </a:t>
            </a:r>
            <a:r>
              <a:rPr lang="en-US" sz="1800" b="1" dirty="0">
                <a:latin typeface="Times New Roman" pitchFamily="18" charset="0"/>
                <a:cs typeface="Times New Roman" pitchFamily="18" charset="0"/>
              </a:rPr>
              <a:t>f</a:t>
            </a:r>
            <a:r>
              <a:rPr lang="en-US" sz="1800" i="1" dirty="0">
                <a:latin typeface="Times New Roman" pitchFamily="18" charset="0"/>
                <a:cs typeface="Times New Roman" pitchFamily="18" charset="0"/>
              </a:rPr>
              <a:t> shall point into the </a:t>
            </a:r>
            <a:r>
              <a:rPr lang="en-US" sz="1800" i="1" dirty="0" smtClean="0">
                <a:latin typeface="Times New Roman" pitchFamily="18" charset="0"/>
                <a:cs typeface="Times New Roman" pitchFamily="18" charset="0"/>
              </a:rPr>
              <a:t>direction</a:t>
            </a:r>
          </a:p>
          <a:p>
            <a:pPr algn="ctr"/>
            <a:r>
              <a:rPr lang="en-US" sz="1800" i="1" dirty="0" smtClean="0">
                <a:latin typeface="Times New Roman" pitchFamily="18" charset="0"/>
                <a:cs typeface="Times New Roman" pitchFamily="18" charset="0"/>
              </a:rPr>
              <a:t>where </a:t>
            </a:r>
            <a:r>
              <a:rPr lang="en-US" sz="1800" i="1" dirty="0">
                <a:latin typeface="Times New Roman" pitchFamily="18" charset="0"/>
                <a:cs typeface="Times New Roman" pitchFamily="18" charset="0"/>
              </a:rPr>
              <a:t>the original vector field </a:t>
            </a:r>
            <a:r>
              <a:rPr lang="en-US" sz="1800" b="1" dirty="0">
                <a:latin typeface="Times New Roman" pitchFamily="18" charset="0"/>
                <a:cs typeface="Times New Roman" pitchFamily="18" charset="0"/>
              </a:rPr>
              <a:t>v</a:t>
            </a:r>
            <a:r>
              <a:rPr lang="en-US" sz="1800" i="1" dirty="0">
                <a:latin typeface="Times New Roman" pitchFamily="18" charset="0"/>
                <a:cs typeface="Times New Roman" pitchFamily="18" charset="0"/>
              </a:rPr>
              <a:t> is not </a:t>
            </a:r>
            <a:r>
              <a:rPr lang="en-US" sz="1800" i="1" dirty="0" smtClean="0">
                <a:latin typeface="Times New Roman" pitchFamily="18" charset="0"/>
                <a:cs typeface="Times New Roman" pitchFamily="18" charset="0"/>
              </a:rPr>
              <a:t>changing</a:t>
            </a:r>
          </a:p>
          <a:p>
            <a:pPr algn="ctr"/>
            <a:r>
              <a:rPr lang="en-US" sz="1800" i="1" dirty="0" smtClean="0">
                <a:latin typeface="Times New Roman" pitchFamily="18" charset="0"/>
                <a:cs typeface="Times New Roman" pitchFamily="18" charset="0"/>
              </a:rPr>
              <a:t>in </a:t>
            </a:r>
            <a:r>
              <a:rPr lang="en-US" sz="1800" i="1" dirty="0">
                <a:latin typeface="Times New Roman" pitchFamily="18" charset="0"/>
                <a:cs typeface="Times New Roman" pitchFamily="18" charset="0"/>
              </a:rPr>
              <a:t>terms of both magnitude and direction</a:t>
            </a:r>
            <a:r>
              <a:rPr lang="en-US" sz="1800" i="1" dirty="0" smtClean="0">
                <a:latin typeface="Times New Roman" pitchFamily="18" charset="0"/>
                <a:cs typeface="Times New Roman" pitchFamily="18" charset="0"/>
              </a:rPr>
              <a:t>.</a:t>
            </a:r>
            <a:endParaRPr lang="en-US" sz="1800" i="1" dirty="0">
              <a:latin typeface="Times New Roman" pitchFamily="18" charset="0"/>
              <a:cs typeface="Times New Roman" pitchFamily="18" charset="0"/>
            </a:endParaRPr>
          </a:p>
        </p:txBody>
      </p:sp>
      <p:sp>
        <p:nvSpPr>
          <p:cNvPr id="16" name="Line 9"/>
          <p:cNvSpPr>
            <a:spLocks noChangeShapeType="1"/>
          </p:cNvSpPr>
          <p:nvPr/>
        </p:nvSpPr>
        <p:spPr bwMode="auto">
          <a:xfrm>
            <a:off x="2150268" y="1842839"/>
            <a:ext cx="0" cy="3033961"/>
          </a:xfrm>
          <a:prstGeom prst="line">
            <a:avLst/>
          </a:prstGeom>
          <a:noFill/>
          <a:ln w="76200">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pic>
        <p:nvPicPr>
          <p:cNvPr id="34" name="Picture 4" descr="D:\Projekte\Flow3D\Vorträge\Vis2011\ExtraImages\figure4_start.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0" y="1981200"/>
            <a:ext cx="4789714" cy="16764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D:\Projekte\Flow3D\Vorträge\Vis2011\ExtraImages\figure4_grad.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000" y="1564594"/>
            <a:ext cx="4789714" cy="209300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D:\Projekte\Flow3D\Vorträge\Vis2011\ExtraImages\figure4_full.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0" y="1564596"/>
            <a:ext cx="4789714" cy="20930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custDataLst>
              <p:tags r:id="rId2"/>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00319" y="3603737"/>
            <a:ext cx="126687" cy="126687"/>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8" name="Picture 17"/>
          <p:cNvPicPr>
            <a:picLocks noChangeAspect="1"/>
          </p:cNvPicPr>
          <p:nvPr>
            <p:custDataLst>
              <p:tags r:id="rId3"/>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836933" y="3169520"/>
            <a:ext cx="126687" cy="178583"/>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9" name="Picture 18"/>
          <p:cNvPicPr>
            <a:picLocks noChangeAspect="1"/>
          </p:cNvPicPr>
          <p:nvPr>
            <p:custDataLst>
              <p:tags r:id="rId4"/>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683314" y="2209566"/>
            <a:ext cx="76317" cy="152634"/>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0" name="Picture 19"/>
          <p:cNvPicPr>
            <a:picLocks noChangeAspect="1"/>
          </p:cNvPicPr>
          <p:nvPr>
            <p:custDataLst>
              <p:tags r:id="rId5"/>
            </p:custDataLst>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683314" y="2768797"/>
            <a:ext cx="126686" cy="203003"/>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7" name="Picture 36"/>
          <p:cNvPicPr>
            <a:picLocks noChangeAspect="1"/>
          </p:cNvPicPr>
          <p:nvPr>
            <p:custDataLst>
              <p:tags r:id="rId6"/>
            </p:custDataLst>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71718" y="1314858"/>
            <a:ext cx="330708" cy="202692"/>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38" name="Picture 37"/>
          <p:cNvPicPr>
            <a:picLocks noChangeAspect="1"/>
          </p:cNvPicPr>
          <p:nvPr>
            <p:custDataLst>
              <p:tags r:id="rId7"/>
            </p:custDataLst>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476531" y="1320996"/>
            <a:ext cx="305269" cy="203004"/>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9" name="Picture 38"/>
          <p:cNvPicPr>
            <a:picLocks noChangeAspect="1"/>
          </p:cNvPicPr>
          <p:nvPr>
            <p:custDataLst>
              <p:tags r:id="rId8"/>
            </p:custDataLst>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918343" y="2054988"/>
            <a:ext cx="763175" cy="279321"/>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7" name="Picture 6" descr="TP_tmp"/>
          <p:cNvPicPr>
            <a:picLocks noChangeAspect="1"/>
          </p:cNvPicPr>
          <p:nvPr>
            <p:custDataLst>
              <p:tags r:id="rId9"/>
            </p:custDataLst>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90730" y="3171576"/>
            <a:ext cx="2319077" cy="943224"/>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0" name="TextBox 9"/>
          <p:cNvSpPr txBox="1"/>
          <p:nvPr/>
        </p:nvSpPr>
        <p:spPr>
          <a:xfrm>
            <a:off x="1217962" y="2754868"/>
            <a:ext cx="1864613" cy="369332"/>
          </a:xfrm>
          <a:prstGeom prst="rect">
            <a:avLst/>
          </a:prstGeom>
          <a:noFill/>
        </p:spPr>
        <p:txBody>
          <a:bodyPr wrap="none" rtlCol="0">
            <a:spAutoFit/>
          </a:bodyPr>
          <a:lstStyle/>
          <a:p>
            <a:pPr algn="ctr"/>
            <a:r>
              <a:rPr lang="en-US" sz="1800" dirty="0" smtClean="0"/>
              <a:t>feature flow field</a:t>
            </a:r>
            <a:endParaRPr lang="en-US" sz="1800" dirty="0"/>
          </a:p>
        </p:txBody>
      </p:sp>
      <p:grpSp>
        <p:nvGrpSpPr>
          <p:cNvPr id="11" name="Group 10"/>
          <p:cNvGrpSpPr/>
          <p:nvPr/>
        </p:nvGrpSpPr>
        <p:grpSpPr>
          <a:xfrm>
            <a:off x="838200" y="5105400"/>
            <a:ext cx="7696200" cy="1219200"/>
            <a:chOff x="838200" y="5105400"/>
            <a:chExt cx="7696200" cy="1219200"/>
          </a:xfrm>
        </p:grpSpPr>
        <p:sp>
          <p:nvSpPr>
            <p:cNvPr id="12" name="Rectangle 11"/>
            <p:cNvSpPr/>
            <p:nvPr/>
          </p:nvSpPr>
          <p:spPr bwMode="auto">
            <a:xfrm>
              <a:off x="838200" y="5105400"/>
              <a:ext cx="7696200" cy="1219200"/>
            </a:xfrm>
            <a:prstGeom prst="rect">
              <a:avLst/>
            </a:prstGeom>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3" name="Picture 12" descr="TP_tmp"/>
            <p:cNvPicPr>
              <a:picLocks noChangeAspect="1"/>
            </p:cNvPicPr>
            <p:nvPr>
              <p:custDataLst>
                <p:tags r:id="rId10"/>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90730" y="5228767"/>
              <a:ext cx="4383828" cy="94343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4" name="Text Box 15"/>
            <p:cNvSpPr txBox="1">
              <a:spLocks noChangeArrowheads="1"/>
            </p:cNvSpPr>
            <p:nvPr/>
          </p:nvSpPr>
          <p:spPr bwMode="auto">
            <a:xfrm>
              <a:off x="5486400" y="5438873"/>
              <a:ext cx="3048000" cy="523220"/>
            </a:xfrm>
            <a:prstGeom prst="rect">
              <a:avLst/>
            </a:prstGeom>
            <a:noFill/>
            <a:ln>
              <a:noFill/>
            </a:ln>
            <a:effectLst/>
            <a:extLst/>
          </p:spPr>
          <p:txBody>
            <a:bodyPr wrap="square">
              <a:spAutoFit/>
            </a:bodyPr>
            <a:lstStyle/>
            <a:p>
              <a:pPr algn="ctr"/>
              <a:r>
                <a:rPr lang="en-US" sz="1400" dirty="0" smtClean="0">
                  <a:latin typeface="Tahoma" charset="0"/>
                </a:rPr>
                <a:t>Original FFF definition from</a:t>
              </a:r>
            </a:p>
            <a:p>
              <a:pPr algn="ctr"/>
              <a:r>
                <a:rPr lang="en-US" sz="1400" dirty="0" smtClean="0">
                  <a:latin typeface="Tahoma" charset="0"/>
                </a:rPr>
                <a:t>[</a:t>
              </a:r>
              <a:r>
                <a:rPr lang="en-US" sz="1400" dirty="0" err="1" smtClean="0">
                  <a:latin typeface="Tahoma" charset="0"/>
                </a:rPr>
                <a:t>Theisel</a:t>
              </a:r>
              <a:r>
                <a:rPr lang="en-US" sz="1400" dirty="0" smtClean="0">
                  <a:latin typeface="Tahoma" charset="0"/>
                </a:rPr>
                <a:t> and Seidel; </a:t>
              </a:r>
              <a:r>
                <a:rPr lang="en-US" sz="1400" dirty="0" err="1" smtClean="0">
                  <a:latin typeface="Tahoma" charset="0"/>
                </a:rPr>
                <a:t>VisSym</a:t>
              </a:r>
              <a:r>
                <a:rPr lang="en-US" sz="1400" dirty="0" smtClean="0">
                  <a:latin typeface="Tahoma" charset="0"/>
                </a:rPr>
                <a:t> 2003]</a:t>
              </a:r>
              <a:endParaRPr lang="en-US" sz="1400" dirty="0">
                <a:latin typeface="Tahoma" charset="0"/>
              </a:endParaRPr>
            </a:p>
          </p:txBody>
        </p:sp>
      </p:grpSp>
    </p:spTree>
    <p:extLst>
      <p:ext uri="{BB962C8B-B14F-4D97-AF65-F5344CB8AC3E}">
        <p14:creationId xmlns:p14="http://schemas.microsoft.com/office/powerpoint/2010/main" val="14819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5.55556E-7 -1.33241E-6 L 5.55556E-7 0.30188 " pathEditMode="relative" rAng="0" ptsTypes="AA">
                                      <p:cBhvr>
                                        <p:cTn id="27" dur="2000" fill="hold"/>
                                        <p:tgtEl>
                                          <p:spTgt spid="7"/>
                                        </p:tgtEl>
                                        <p:attrNameLst>
                                          <p:attrName>ppt_x</p:attrName>
                                          <p:attrName>ppt_y</p:attrName>
                                        </p:attrNameLst>
                                      </p:cBhvr>
                                      <p:rCtr x="0" y="15082"/>
                                    </p:animMotion>
                                  </p:childTnLst>
                                </p:cTn>
                              </p:par>
                              <p:par>
                                <p:cTn id="28" presetID="10" presetClass="exit" presetSubtype="0" fill="hold" grpId="0" nodeType="withEffect">
                                  <p:stCondLst>
                                    <p:cond delay="150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nodeType="withEffect">
                                  <p:stCondLst>
                                    <p:cond delay="1500"/>
                                  </p:stCondLst>
                                  <p:childTnLst>
                                    <p:animEffect transition="out" filter="fade">
                                      <p:cBhvr>
                                        <p:cTn id="32" dur="1000"/>
                                        <p:tgtEl>
                                          <p:spTgt spid="7"/>
                                        </p:tgtEl>
                                      </p:cBhvr>
                                    </p:animEffect>
                                    <p:set>
                                      <p:cBhvr>
                                        <p:cTn id="33" dur="1" fill="hold">
                                          <p:stCondLst>
                                            <p:cond delay="999"/>
                                          </p:stCondLst>
                                        </p:cTn>
                                        <p:tgtEl>
                                          <p:spTgt spid="7"/>
                                        </p:tgtEl>
                                        <p:attrNameLst>
                                          <p:attrName>style.visibility</p:attrName>
                                        </p:attrNameLst>
                                      </p:cBhvr>
                                      <p:to>
                                        <p:strVal val="hidden"/>
                                      </p:to>
                                    </p:set>
                                  </p:childTnLst>
                                </p:cTn>
                              </p:par>
                              <p:par>
                                <p:cTn id="34" presetID="10" presetClass="entr" presetSubtype="0" fill="hold" nodeType="withEffect">
                                  <p:stCondLst>
                                    <p:cond delay="1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xit" presetSubtype="0" fill="hold" grpId="0" nodeType="withEffect">
                                  <p:stCondLst>
                                    <p:cond delay="150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ntr" presetSubtype="0" fill="hold" grpId="0" nodeType="withEffect">
                                  <p:stCondLst>
                                    <p:cond delay="15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Projekte\Flow3D\Vorträge\Vis2011\ExtraImages\OFFF_FollowZeroVector_start.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00" y="1273795"/>
            <a:ext cx="36576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Projekte\Flow3D\Vorträge\Vis2011\ExtraImages\OFFF_FollowZeroVector_full.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57200" y="1273796"/>
            <a:ext cx="3657600" cy="23145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Original Definition of FFF for Tracking Critical Points</a:t>
            </a:r>
          </a:p>
        </p:txBody>
      </p:sp>
      <p:grpSp>
        <p:nvGrpSpPr>
          <p:cNvPr id="11" name="Group 10"/>
          <p:cNvGrpSpPr/>
          <p:nvPr/>
        </p:nvGrpSpPr>
        <p:grpSpPr>
          <a:xfrm>
            <a:off x="838200" y="5105400"/>
            <a:ext cx="7696200" cy="1219200"/>
            <a:chOff x="838200" y="5105400"/>
            <a:chExt cx="7696200" cy="1219200"/>
          </a:xfrm>
        </p:grpSpPr>
        <p:sp>
          <p:nvSpPr>
            <p:cNvPr id="12" name="Rectangle 11"/>
            <p:cNvSpPr/>
            <p:nvPr/>
          </p:nvSpPr>
          <p:spPr bwMode="auto">
            <a:xfrm>
              <a:off x="838200" y="5105400"/>
              <a:ext cx="7696200" cy="1219200"/>
            </a:xfrm>
            <a:prstGeom prst="rect">
              <a:avLst/>
            </a:prstGeom>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3" name="Picture 12" descr="TP_tmp"/>
            <p:cNvPicPr>
              <a:picLocks noChangeAspect="1"/>
            </p:cNvPicPr>
            <p:nvPr>
              <p:custDataLst>
                <p:tags r:id="rId13"/>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90730" y="5228767"/>
              <a:ext cx="4383828" cy="94343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4" name="Text Box 15"/>
            <p:cNvSpPr txBox="1">
              <a:spLocks noChangeArrowheads="1"/>
            </p:cNvSpPr>
            <p:nvPr/>
          </p:nvSpPr>
          <p:spPr bwMode="auto">
            <a:xfrm>
              <a:off x="5486400" y="5438873"/>
              <a:ext cx="3048000" cy="523220"/>
            </a:xfrm>
            <a:prstGeom prst="rect">
              <a:avLst/>
            </a:prstGeom>
            <a:noFill/>
            <a:ln>
              <a:noFill/>
            </a:ln>
            <a:effectLst/>
            <a:extLst/>
          </p:spPr>
          <p:txBody>
            <a:bodyPr wrap="square">
              <a:spAutoFit/>
            </a:bodyPr>
            <a:lstStyle/>
            <a:p>
              <a:pPr algn="ctr"/>
              <a:r>
                <a:rPr lang="en-US" sz="1400" dirty="0" smtClean="0">
                  <a:latin typeface="Tahoma" charset="0"/>
                </a:rPr>
                <a:t>Original FFF definition from</a:t>
              </a:r>
            </a:p>
            <a:p>
              <a:pPr algn="ctr"/>
              <a:r>
                <a:rPr lang="en-US" sz="1400" dirty="0" smtClean="0">
                  <a:latin typeface="Tahoma" charset="0"/>
                </a:rPr>
                <a:t>[</a:t>
              </a:r>
              <a:r>
                <a:rPr lang="en-US" sz="1400" dirty="0" err="1" smtClean="0">
                  <a:latin typeface="Tahoma" charset="0"/>
                </a:rPr>
                <a:t>Theisel</a:t>
              </a:r>
              <a:r>
                <a:rPr lang="en-US" sz="1400" dirty="0" smtClean="0">
                  <a:latin typeface="Tahoma" charset="0"/>
                </a:rPr>
                <a:t> and Seidel; </a:t>
              </a:r>
              <a:r>
                <a:rPr lang="en-US" sz="1400" dirty="0" err="1" smtClean="0">
                  <a:latin typeface="Tahoma" charset="0"/>
                </a:rPr>
                <a:t>VisSym</a:t>
              </a:r>
              <a:r>
                <a:rPr lang="en-US" sz="1400" dirty="0" smtClean="0">
                  <a:latin typeface="Tahoma" charset="0"/>
                </a:rPr>
                <a:t> 2003]</a:t>
              </a:r>
              <a:endParaRPr lang="en-US" sz="1400" dirty="0">
                <a:latin typeface="Tahoma" charset="0"/>
              </a:endParaRPr>
            </a:p>
          </p:txBody>
        </p:sp>
      </p:grpSp>
      <p:pic>
        <p:nvPicPr>
          <p:cNvPr id="26" name="Picture 3" descr="D:\Projekte\Flow3D\Vorträge\Vis2011\ExtraImages\figure5_full.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90180" y="1273795"/>
            <a:ext cx="3657600" cy="231457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custDataLst>
              <p:tags r:id="rId1"/>
            </p:custDataLst>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133180" y="3525027"/>
            <a:ext cx="94869" cy="94869"/>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8" name="Picture 27"/>
          <p:cNvPicPr>
            <a:picLocks noChangeAspect="1"/>
          </p:cNvPicPr>
          <p:nvPr>
            <p:custDataLst>
              <p:tags r:id="rId2"/>
            </p:custDataLst>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768958" y="3175119"/>
            <a:ext cx="94869" cy="133731"/>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9" name="Picture 28"/>
          <p:cNvPicPr>
            <a:picLocks noChangeAspect="1"/>
          </p:cNvPicPr>
          <p:nvPr>
            <p:custDataLst>
              <p:tags r:id="rId3"/>
            </p:custDataLst>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901985" y="1380665"/>
            <a:ext cx="57150" cy="114300"/>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0" name="Picture 29"/>
          <p:cNvPicPr>
            <a:picLocks noChangeAspect="1"/>
          </p:cNvPicPr>
          <p:nvPr>
            <p:custDataLst>
              <p:tags r:id="rId4"/>
            </p:custDataLst>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876801" y="1870517"/>
            <a:ext cx="94869" cy="152019"/>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1" name="Picture 30"/>
          <p:cNvPicPr>
            <a:picLocks noChangeAspect="1"/>
          </p:cNvPicPr>
          <p:nvPr>
            <p:custDataLst>
              <p:tags r:id="rId5"/>
            </p:custDataLst>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24293" y="2831068"/>
            <a:ext cx="1143003" cy="159068"/>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48" name="Picture 47"/>
          <p:cNvPicPr>
            <a:picLocks noChangeAspect="1"/>
          </p:cNvPicPr>
          <p:nvPr>
            <p:custDataLst>
              <p:tags r:id="rId6"/>
            </p:custDataLst>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618484" y="3525027"/>
            <a:ext cx="94869" cy="94869"/>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49" name="Picture 48"/>
          <p:cNvPicPr>
            <a:picLocks noChangeAspect="1"/>
          </p:cNvPicPr>
          <p:nvPr>
            <p:custDataLst>
              <p:tags r:id="rId7"/>
            </p:custDataLst>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54262" y="3175119"/>
            <a:ext cx="94869" cy="133731"/>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50" name="Picture 49"/>
          <p:cNvPicPr>
            <a:picLocks noChangeAspect="1"/>
          </p:cNvPicPr>
          <p:nvPr>
            <p:custDataLst>
              <p:tags r:id="rId8"/>
            </p:custDataLst>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87289" y="1380665"/>
            <a:ext cx="57150" cy="114300"/>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51" name="Picture 50"/>
          <p:cNvPicPr>
            <a:picLocks noChangeAspect="1"/>
          </p:cNvPicPr>
          <p:nvPr>
            <p:custDataLst>
              <p:tags r:id="rId9"/>
            </p:custDataLst>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62105" y="1870517"/>
            <a:ext cx="94869" cy="152019"/>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52" name="Picture 51"/>
          <p:cNvPicPr>
            <a:picLocks noChangeAspect="1"/>
          </p:cNvPicPr>
          <p:nvPr>
            <p:custDataLst>
              <p:tags r:id="rId10"/>
            </p:custDataLst>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9597" y="2831068"/>
            <a:ext cx="1143003" cy="159068"/>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8" name="TextBox 7"/>
          <p:cNvSpPr txBox="1"/>
          <p:nvPr/>
        </p:nvSpPr>
        <p:spPr>
          <a:xfrm>
            <a:off x="1114333" y="4050268"/>
            <a:ext cx="2343334" cy="369332"/>
          </a:xfrm>
          <a:prstGeom prst="rect">
            <a:avLst/>
          </a:prstGeom>
          <a:noFill/>
        </p:spPr>
        <p:txBody>
          <a:bodyPr wrap="none" rtlCol="0">
            <a:spAutoFit/>
          </a:bodyPr>
          <a:lstStyle/>
          <a:p>
            <a:pPr algn="ctr"/>
            <a:r>
              <a:rPr lang="en-US" sz="1800" dirty="0" smtClean="0"/>
              <a:t>Tracks critical points</a:t>
            </a:r>
            <a:endParaRPr lang="en-US" sz="1800" dirty="0"/>
          </a:p>
        </p:txBody>
      </p:sp>
      <p:sp>
        <p:nvSpPr>
          <p:cNvPr id="53" name="TextBox 52"/>
          <p:cNvSpPr txBox="1"/>
          <p:nvPr/>
        </p:nvSpPr>
        <p:spPr>
          <a:xfrm>
            <a:off x="5454953" y="4050268"/>
            <a:ext cx="2728055" cy="369332"/>
          </a:xfrm>
          <a:prstGeom prst="rect">
            <a:avLst/>
          </a:prstGeom>
          <a:noFill/>
        </p:spPr>
        <p:txBody>
          <a:bodyPr wrap="none" rtlCol="0">
            <a:spAutoFit/>
          </a:bodyPr>
          <a:lstStyle/>
          <a:p>
            <a:pPr algn="ctr"/>
            <a:r>
              <a:rPr lang="en-US" sz="1800" dirty="0" smtClean="0"/>
              <a:t>Tracks non-critical points</a:t>
            </a:r>
            <a:endParaRPr lang="en-US" sz="1800" dirty="0"/>
          </a:p>
        </p:txBody>
      </p:sp>
      <p:pic>
        <p:nvPicPr>
          <p:cNvPr id="9" name="Picture 8"/>
          <p:cNvPicPr>
            <a:picLocks noChangeAspect="1"/>
          </p:cNvPicPr>
          <p:nvPr>
            <p:custDataLst>
              <p:tags r:id="rId11"/>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752881" y="1437815"/>
            <a:ext cx="666371" cy="476633"/>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2" name="Picture 21"/>
          <p:cNvPicPr>
            <a:picLocks noChangeAspect="1"/>
          </p:cNvPicPr>
          <p:nvPr>
            <p:custDataLst>
              <p:tags r:id="rId12"/>
            </p:custDataLst>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010322" y="1284112"/>
            <a:ext cx="665992" cy="476362"/>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24" name="Rectangle 23"/>
          <p:cNvSpPr/>
          <p:nvPr/>
        </p:nvSpPr>
        <p:spPr bwMode="auto">
          <a:xfrm>
            <a:off x="152400" y="1002268"/>
            <a:ext cx="4114800" cy="2743200"/>
          </a:xfrm>
          <a:prstGeom prst="rect">
            <a:avLst/>
          </a:prstGeom>
          <a:solidFill>
            <a:schemeClr val="lt1">
              <a:alpha val="75000"/>
            </a:schemeClr>
          </a:solidFill>
          <a:ln w="12700" cap="flat" cmpd="sng" algn="ctr">
            <a:solidFill>
              <a:schemeClr val="bg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0" name="Rectangle 59"/>
          <p:cNvSpPr/>
          <p:nvPr/>
        </p:nvSpPr>
        <p:spPr bwMode="auto">
          <a:xfrm>
            <a:off x="4648200" y="1002268"/>
            <a:ext cx="4114800" cy="2743200"/>
          </a:xfrm>
          <a:prstGeom prst="rect">
            <a:avLst/>
          </a:prstGeom>
          <a:solidFill>
            <a:schemeClr val="lt1">
              <a:alpha val="75000"/>
            </a:schemeClr>
          </a:solidFill>
          <a:ln w="12700" cap="flat" cmpd="sng" algn="ctr">
            <a:solidFill>
              <a:schemeClr val="bg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 name="TextBox 57"/>
          <p:cNvSpPr txBox="1"/>
          <p:nvPr/>
        </p:nvSpPr>
        <p:spPr>
          <a:xfrm>
            <a:off x="444439" y="2138695"/>
            <a:ext cx="3670361" cy="584775"/>
          </a:xfrm>
          <a:prstGeom prst="rect">
            <a:avLst/>
          </a:prstGeom>
          <a:solidFill>
            <a:srgbClr val="92D050"/>
          </a:solidFill>
          <a:ln>
            <a:noFill/>
          </a:ln>
          <a:effectLst>
            <a:outerShdw blurRad="63500" sx="102000" sy="102000" algn="ctr" rotWithShape="0">
              <a:prstClr val="black">
                <a:alpha val="40000"/>
              </a:prstClr>
            </a:outerShdw>
          </a:effectLst>
        </p:spPr>
        <p:style>
          <a:lnRef idx="0">
            <a:scrgbClr r="0" g="0" b="0"/>
          </a:lnRef>
          <a:fillRef idx="1001">
            <a:schemeClr val="lt1"/>
          </a:fillRef>
          <a:effectRef idx="0">
            <a:scrgbClr r="0" g="0" b="0"/>
          </a:effectRef>
          <a:fontRef idx="major"/>
        </p:style>
        <p:txBody>
          <a:bodyPr wrap="square" rtlCol="0">
            <a:spAutoFit/>
          </a:bodyPr>
          <a:lstStyle/>
          <a:p>
            <a:pPr algn="ctr"/>
            <a:r>
              <a:rPr lang="en-US" sz="3200" b="1" dirty="0" smtClean="0"/>
              <a:t>Required</a:t>
            </a:r>
            <a:endParaRPr lang="en-US" sz="3200" b="1" dirty="0"/>
          </a:p>
        </p:txBody>
      </p:sp>
      <p:sp>
        <p:nvSpPr>
          <p:cNvPr id="62" name="TextBox 61"/>
          <p:cNvSpPr txBox="1"/>
          <p:nvPr/>
        </p:nvSpPr>
        <p:spPr>
          <a:xfrm>
            <a:off x="4953000" y="2145268"/>
            <a:ext cx="3670361" cy="584775"/>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0">
            <a:scrgbClr r="0" g="0" b="0"/>
          </a:lnRef>
          <a:fillRef idx="1001">
            <a:schemeClr val="lt1"/>
          </a:fillRef>
          <a:effectRef idx="0">
            <a:scrgbClr r="0" g="0" b="0"/>
          </a:effectRef>
          <a:fontRef idx="major"/>
        </p:style>
        <p:txBody>
          <a:bodyPr wrap="square" rtlCol="0">
            <a:spAutoFit/>
          </a:bodyPr>
          <a:lstStyle/>
          <a:p>
            <a:pPr algn="ctr"/>
            <a:r>
              <a:rPr lang="en-US" sz="3200" b="1" dirty="0" smtClean="0"/>
              <a:t>Not necessary</a:t>
            </a:r>
            <a:endParaRPr lang="en-US" sz="3200" b="1" dirty="0"/>
          </a:p>
        </p:txBody>
      </p:sp>
    </p:spTree>
    <p:extLst>
      <p:ext uri="{BB962C8B-B14F-4D97-AF65-F5344CB8AC3E}">
        <p14:creationId xmlns:p14="http://schemas.microsoft.com/office/powerpoint/2010/main" val="272546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up)">
                                      <p:cBhvr>
                                        <p:cTn id="7" dur="1000"/>
                                        <p:tgtEl>
                                          <p:spTgt spid="205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3" grpId="0"/>
      <p:bldP spid="24" grpId="0" animBg="1"/>
      <p:bldP spid="60" grpId="0" animBg="1"/>
      <p:bldP spid="58" grpId="0" animBg="1"/>
      <p:bldP spid="6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371139" name="SimpleFeaturesVideo.avi">
            <a:hlinkClick r:id="" action="ppaction://media"/>
          </p:cNvPr>
          <p:cNvPicPr>
            <a:picLocks noGrp="1" noChangeAspect="1" noChangeArrowheads="1"/>
          </p:cNvPicPr>
          <p:nvPr>
            <p:ph sz="half" idx="4294967295"/>
            <a:videoFile r:link="rId2"/>
            <p:extLst>
              <p:ext uri="{DAA4B4D4-6D71-4841-9C94-3DE7FCFB9230}">
                <p14:media xmlns:p14="http://schemas.microsoft.com/office/powerpoint/2010/main" r:link="rId1"/>
              </p:ext>
            </p:extLst>
          </p:nvPr>
        </p:nvPicPr>
        <p:blipFill>
          <a:blip r:embed="rId4"/>
          <a:srcRect/>
          <a:stretch>
            <a:fillRect/>
          </a:stretch>
        </p:blipFill>
        <p:spPr>
          <a:xfrm>
            <a:off x="2719388" y="2198688"/>
            <a:ext cx="3705225" cy="3810000"/>
          </a:xfrm>
        </p:spPr>
      </p:pic>
      <p:sp>
        <p:nvSpPr>
          <p:cNvPr id="1371140" name="Text Box 4"/>
          <p:cNvSpPr txBox="1">
            <a:spLocks noChangeArrowheads="1"/>
          </p:cNvSpPr>
          <p:nvPr/>
        </p:nvSpPr>
        <p:spPr bwMode="auto">
          <a:xfrm>
            <a:off x="3008312" y="831042"/>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dirty="0" err="1"/>
              <a:t>Topological</a:t>
            </a:r>
            <a:r>
              <a:rPr lang="de-DE" sz="1800" b="1" i="1" dirty="0"/>
              <a:t> </a:t>
            </a:r>
            <a:r>
              <a:rPr lang="de-DE" sz="1800" b="1" i="1" dirty="0" err="1"/>
              <a:t>Structures</a:t>
            </a:r>
            <a:endParaRPr lang="de-DE" sz="1800" b="1" i="1" dirty="0"/>
          </a:p>
        </p:txBody>
      </p:sp>
      <p:sp>
        <p:nvSpPr>
          <p:cNvPr id="1371141" name="Text Box 5"/>
          <p:cNvSpPr txBox="1">
            <a:spLocks noChangeArrowheads="1"/>
          </p:cNvSpPr>
          <p:nvPr/>
        </p:nvSpPr>
        <p:spPr bwMode="auto">
          <a:xfrm>
            <a:off x="3303587" y="1191405"/>
            <a:ext cx="2279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dirty="0" err="1"/>
              <a:t>unsteady</a:t>
            </a:r>
            <a:r>
              <a:rPr lang="de-DE" sz="1800" dirty="0"/>
              <a:t> </a:t>
            </a:r>
            <a:r>
              <a:rPr lang="de-DE" sz="1800" dirty="0" err="1"/>
              <a:t>vector</a:t>
            </a:r>
            <a:r>
              <a:rPr lang="de-DE" sz="1800" dirty="0"/>
              <a:t> </a:t>
            </a:r>
            <a:r>
              <a:rPr lang="de-DE" sz="1800" dirty="0" err="1"/>
              <a:t>field</a:t>
            </a:r>
            <a:endParaRPr lang="de-DE" sz="1800" dirty="0"/>
          </a:p>
        </p:txBody>
      </p:sp>
    </p:spTree>
    <p:extLst>
      <p:ext uri="{BB962C8B-B14F-4D97-AF65-F5344CB8AC3E}">
        <p14:creationId xmlns:p14="http://schemas.microsoft.com/office/powerpoint/2010/main" val="2033348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20000" fill="hold"/>
                                        <p:tgtEl>
                                          <p:spTgt spid="13711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371139"/>
                </p:tgtEl>
              </p:cMediaNode>
            </p:video>
            <p:seq concurrent="1" nextAc="seek">
              <p:cTn id="8" restart="whenNotActive" fill="hold" evtFilter="cancelBubble" nodeType="interactiveSeq">
                <p:stCondLst>
                  <p:cond evt="onClick" delay="0">
                    <p:tgtEl>
                      <p:spTgt spid="137113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371139"/>
                                        </p:tgtEl>
                                      </p:cBhvr>
                                    </p:cmd>
                                  </p:childTnLst>
                                </p:cTn>
                              </p:par>
                            </p:childTnLst>
                          </p:cTn>
                        </p:par>
                      </p:childTnLst>
                    </p:cTn>
                  </p:par>
                </p:childTnLst>
              </p:cTn>
              <p:nextCondLst>
                <p:cond evt="onClick" delay="0">
                  <p:tgtEl>
                    <p:spTgt spid="1371139"/>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3200400" y="5912876"/>
            <a:ext cx="2743200" cy="335524"/>
          </a:xfrm>
          <a:prstGeom prst="rect">
            <a:avLst/>
          </a:prstGeom>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a:latin typeface="Arial" pitchFamily="34" charset="0"/>
              <a:cs typeface="Arial" pitchFamily="34" charset="0"/>
            </a:endParaRPr>
          </a:p>
        </p:txBody>
      </p:sp>
      <p:sp>
        <p:nvSpPr>
          <p:cNvPr id="30" name="Rectangle 29"/>
          <p:cNvSpPr/>
          <p:nvPr/>
        </p:nvSpPr>
        <p:spPr bwMode="auto">
          <a:xfrm>
            <a:off x="3200400" y="5379476"/>
            <a:ext cx="2743200" cy="335524"/>
          </a:xfrm>
          <a:prstGeom prst="rect">
            <a:avLst/>
          </a:prstGeom>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a:latin typeface="Arial" pitchFamily="34" charset="0"/>
              <a:cs typeface="Arial" pitchFamily="34" charset="0"/>
            </a:endParaRPr>
          </a:p>
        </p:txBody>
      </p:sp>
      <p:pic>
        <p:nvPicPr>
          <p:cNvPr id="26" name="Picture 25" descr="TP_tmp"/>
          <p:cNvPicPr>
            <a:picLocks noChangeAspect="1"/>
          </p:cNvPicPr>
          <p:nvPr>
            <p:custDataLst>
              <p:tags r:id="rId1"/>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696737" y="5956124"/>
            <a:ext cx="1750526" cy="254206"/>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5" name="Rectangle 14"/>
          <p:cNvSpPr/>
          <p:nvPr/>
        </p:nvSpPr>
        <p:spPr bwMode="auto">
          <a:xfrm>
            <a:off x="6248400" y="4412018"/>
            <a:ext cx="2743200" cy="464781"/>
          </a:xfrm>
          <a:prstGeom prst="rect">
            <a:avLst/>
          </a:prstGeom>
          <a:solidFill>
            <a:schemeClr val="accent2"/>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Title 1"/>
          <p:cNvSpPr>
            <a:spLocks noGrp="1"/>
          </p:cNvSpPr>
          <p:nvPr>
            <p:ph type="title"/>
          </p:nvPr>
        </p:nvSpPr>
        <p:spPr/>
        <p:txBody>
          <a:bodyPr/>
          <a:lstStyle/>
          <a:p>
            <a:r>
              <a:rPr lang="en-US" dirty="0" smtClean="0"/>
              <a:t>Stable Definition </a:t>
            </a:r>
            <a:r>
              <a:rPr lang="en-US" dirty="0"/>
              <a:t>of FFF for Tracking Critical Points</a:t>
            </a:r>
          </a:p>
        </p:txBody>
      </p:sp>
      <p:pic>
        <p:nvPicPr>
          <p:cNvPr id="3074" name="Picture 2" descr="D:\Projekte\Flow3D\MagdeburgPapers\Papers\Vis09\pdfimages\CavityFoldGLICVe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00400" y="762000"/>
            <a:ext cx="2743200" cy="306895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Projekte\Flow3D\MagdeburgPapers\Papers\Vis09\pdfimages\CavityFoldOrigFFFLICVec.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2705" y="762000"/>
            <a:ext cx="2743200" cy="30689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Projekte\Flow3D\MagdeburgPapers\Papers\Vis09\pdfimages\CavityFoldStableFFFLICVec.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48400" y="762000"/>
            <a:ext cx="2743200" cy="30655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2"/>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52798" y="4115310"/>
            <a:ext cx="2438404" cy="940310"/>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9" name="Picture 8" descr="TP_tmp"/>
          <p:cNvPicPr>
            <a:picLocks noChangeAspect="1"/>
          </p:cNvPicPr>
          <p:nvPr>
            <p:custDataLst>
              <p:tags r:id="rId3"/>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15784" y="4420091"/>
            <a:ext cx="2617042" cy="33074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0" name="Picture 9"/>
          <p:cNvPicPr>
            <a:picLocks noChangeAspect="1"/>
          </p:cNvPicPr>
          <p:nvPr>
            <p:custDataLst>
              <p:tags r:id="rId4"/>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725030" y="4458211"/>
            <a:ext cx="1789941" cy="381762"/>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1" name="TextBox 10"/>
          <p:cNvSpPr txBox="1"/>
          <p:nvPr/>
        </p:nvSpPr>
        <p:spPr>
          <a:xfrm>
            <a:off x="6136260" y="5879068"/>
            <a:ext cx="2967480" cy="369332"/>
          </a:xfrm>
          <a:prstGeom prst="rect">
            <a:avLst/>
          </a:prstGeom>
          <a:noFill/>
        </p:spPr>
        <p:txBody>
          <a:bodyPr wrap="none" rtlCol="0">
            <a:spAutoFit/>
          </a:bodyPr>
          <a:lstStyle/>
          <a:p>
            <a:pPr algn="ctr"/>
            <a:r>
              <a:rPr lang="en-US" sz="1800" b="1" i="1" dirty="0" smtClean="0"/>
              <a:t>Stable Feature Flow Field</a:t>
            </a:r>
            <a:endParaRPr lang="en-US" sz="1800" b="1" i="1" dirty="0"/>
          </a:p>
        </p:txBody>
      </p:sp>
      <p:cxnSp>
        <p:nvCxnSpPr>
          <p:cNvPr id="14" name="Straight Arrow Connector 13"/>
          <p:cNvCxnSpPr>
            <a:stCxn id="11" idx="0"/>
          </p:cNvCxnSpPr>
          <p:nvPr/>
        </p:nvCxnSpPr>
        <p:spPr bwMode="auto">
          <a:xfrm flipV="1">
            <a:off x="7620000" y="5055620"/>
            <a:ext cx="0" cy="823448"/>
          </a:xfrm>
          <a:prstGeom prst="straightConnector1">
            <a:avLst/>
          </a:prstGeom>
          <a:noFill/>
          <a:ln w="38100" cap="flat" cmpd="sng" algn="ctr">
            <a:solidFill>
              <a:schemeClr val="tx1"/>
            </a:solidFill>
            <a:prstDash val="solid"/>
            <a:round/>
            <a:headEnd type="none" w="med" len="med"/>
            <a:tailEnd type="arrow"/>
          </a:ln>
          <a:effectLst/>
        </p:spPr>
      </p:cxnSp>
      <p:grpSp>
        <p:nvGrpSpPr>
          <p:cNvPr id="3072" name="Group 3071"/>
          <p:cNvGrpSpPr/>
          <p:nvPr/>
        </p:nvGrpSpPr>
        <p:grpSpPr>
          <a:xfrm>
            <a:off x="3166981" y="5345668"/>
            <a:ext cx="2700419" cy="369332"/>
            <a:chOff x="3200400" y="5879068"/>
            <a:chExt cx="2700419" cy="369332"/>
          </a:xfrm>
        </p:grpSpPr>
        <p:sp>
          <p:nvSpPr>
            <p:cNvPr id="27" name="TextBox 26"/>
            <p:cNvSpPr txBox="1"/>
            <p:nvPr/>
          </p:nvSpPr>
          <p:spPr>
            <a:xfrm>
              <a:off x="3200400" y="5879068"/>
              <a:ext cx="2172390" cy="369332"/>
            </a:xfrm>
            <a:prstGeom prst="rect">
              <a:avLst/>
            </a:prstGeom>
            <a:noFill/>
          </p:spPr>
          <p:txBody>
            <a:bodyPr wrap="none" rtlCol="0">
              <a:spAutoFit/>
            </a:bodyPr>
            <a:lstStyle/>
            <a:p>
              <a:r>
                <a:rPr lang="en-US" sz="1800" dirty="0"/>
                <a:t>a</a:t>
              </a:r>
              <a:r>
                <a:rPr lang="en-US" sz="1800" dirty="0" smtClean="0"/>
                <a:t>cts as sink around</a:t>
              </a:r>
              <a:endParaRPr lang="en-US" sz="1800" dirty="0"/>
            </a:p>
          </p:txBody>
        </p:sp>
        <p:pic>
          <p:nvPicPr>
            <p:cNvPr id="28" name="Picture 27" descr="TP_tmp"/>
            <p:cNvPicPr>
              <a:picLocks noChangeAspect="1"/>
            </p:cNvPicPr>
            <p:nvPr>
              <p:custDataLst>
                <p:tags r:id="rId6"/>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17816" y="5943600"/>
              <a:ext cx="583003" cy="202452"/>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prstShdw prst="shdw14" dist="35921" dir="2700000">
                      <a:srgbClr val="000000"/>
                    </a:prst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cxnSp>
        <p:nvCxnSpPr>
          <p:cNvPr id="3079" name="Straight Connector 3078"/>
          <p:cNvCxnSpPr/>
          <p:nvPr/>
        </p:nvCxnSpPr>
        <p:spPr bwMode="auto">
          <a:xfrm>
            <a:off x="6096000" y="609600"/>
            <a:ext cx="0" cy="6019800"/>
          </a:xfrm>
          <a:prstGeom prst="line">
            <a:avLst/>
          </a:prstGeom>
          <a:noFill/>
          <a:ln w="38100" cap="flat" cmpd="sng" algn="ctr">
            <a:solidFill>
              <a:schemeClr val="tx1"/>
            </a:solidFill>
            <a:prstDash val="solid"/>
            <a:round/>
            <a:headEnd type="none" w="med" len="med"/>
            <a:tailEnd type="none" w="med" len="med"/>
          </a:ln>
          <a:effectLst/>
        </p:spPr>
      </p:cxnSp>
      <p:sp>
        <p:nvSpPr>
          <p:cNvPr id="41" name="TextBox 40"/>
          <p:cNvSpPr txBox="1"/>
          <p:nvPr/>
        </p:nvSpPr>
        <p:spPr>
          <a:xfrm>
            <a:off x="790772" y="5879068"/>
            <a:ext cx="1467068" cy="369332"/>
          </a:xfrm>
          <a:prstGeom prst="rect">
            <a:avLst/>
          </a:prstGeom>
          <a:noFill/>
        </p:spPr>
        <p:txBody>
          <a:bodyPr wrap="none" rtlCol="0">
            <a:spAutoFit/>
          </a:bodyPr>
          <a:lstStyle/>
          <a:p>
            <a:pPr algn="ctr"/>
            <a:r>
              <a:rPr lang="en-US" sz="1800" dirty="0" smtClean="0"/>
              <a:t>Original FFF</a:t>
            </a:r>
            <a:endParaRPr lang="en-US" sz="1800" dirty="0"/>
          </a:p>
        </p:txBody>
      </p:sp>
      <p:grpSp>
        <p:nvGrpSpPr>
          <p:cNvPr id="22" name="Group 21"/>
          <p:cNvGrpSpPr/>
          <p:nvPr/>
        </p:nvGrpSpPr>
        <p:grpSpPr>
          <a:xfrm>
            <a:off x="6448422" y="5143498"/>
            <a:ext cx="2343155" cy="986256"/>
            <a:chOff x="6448422" y="5143498"/>
            <a:chExt cx="2343155" cy="986256"/>
          </a:xfrm>
        </p:grpSpPr>
        <p:pic>
          <p:nvPicPr>
            <p:cNvPr id="23" name="Picture 22"/>
            <p:cNvPicPr>
              <a:picLocks noChangeAspect="1"/>
            </p:cNvPicPr>
            <p:nvPr>
              <p:custDataLst>
                <p:tags r:id="rId5"/>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8422" y="5143498"/>
              <a:ext cx="2343155" cy="57150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24" name="TextBox 23"/>
            <p:cNvSpPr txBox="1"/>
            <p:nvPr/>
          </p:nvSpPr>
          <p:spPr>
            <a:xfrm>
              <a:off x="6644411" y="5791200"/>
              <a:ext cx="1951175" cy="338554"/>
            </a:xfrm>
            <a:prstGeom prst="rect">
              <a:avLst/>
            </a:prstGeom>
            <a:noFill/>
          </p:spPr>
          <p:txBody>
            <a:bodyPr wrap="none" rtlCol="0">
              <a:spAutoFit/>
            </a:bodyPr>
            <a:lstStyle/>
            <a:p>
              <a:pPr algn="ctr"/>
              <a:r>
                <a:rPr lang="en-US" sz="1600" dirty="0" smtClean="0"/>
                <a:t>Details in the paper</a:t>
              </a:r>
              <a:endParaRPr lang="en-US" sz="1600" dirty="0"/>
            </a:p>
          </p:txBody>
        </p:sp>
      </p:grpSp>
    </p:spTree>
    <p:extLst>
      <p:ext uri="{BB962C8B-B14F-4D97-AF65-F5344CB8AC3E}">
        <p14:creationId xmlns:p14="http://schemas.microsoft.com/office/powerpoint/2010/main" val="340791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animEffect transition="in" filter="fade">
                                      <p:cBhvr>
                                        <p:cTn id="15" dur="500"/>
                                        <p:tgtEl>
                                          <p:spTgt spid="307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079"/>
                                        </p:tgtEl>
                                        <p:attrNameLst>
                                          <p:attrName>style.visibility</p:attrName>
                                        </p:attrNameLst>
                                      </p:cBhvr>
                                      <p:to>
                                        <p:strVal val="visible"/>
                                      </p:to>
                                    </p:set>
                                    <p:animEffect transition="in" filter="wipe(up)">
                                      <p:cBhvr>
                                        <p:cTn id="26" dur="500"/>
                                        <p:tgtEl>
                                          <p:spTgt spid="307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3076"/>
                                        </p:tgtEl>
                                        <p:attrNameLst>
                                          <p:attrName>style.visibility</p:attrName>
                                        </p:attrNameLst>
                                      </p:cBhvr>
                                      <p:to>
                                        <p:strVal val="visible"/>
                                      </p:to>
                                    </p:set>
                                    <p:animEffect transition="in" filter="fade">
                                      <p:cBhvr>
                                        <p:cTn id="33" dur="500"/>
                                        <p:tgtEl>
                                          <p:spTgt spid="307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 presetClass="exit" presetSubtype="0" fill="hold" nodeType="withEffect">
                                  <p:stCondLst>
                                    <p:cond delay="0"/>
                                  </p:stCondLst>
                                  <p:childTnLst>
                                    <p:set>
                                      <p:cBhvr>
                                        <p:cTn id="45" dur="1" fill="hold">
                                          <p:stCondLst>
                                            <p:cond delay="0"/>
                                          </p:stCondLst>
                                        </p:cTn>
                                        <p:tgtEl>
                                          <p:spTgt spid="22"/>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5" grpId="0" animBg="1"/>
      <p:bldP spid="11" grpId="0"/>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Stable Definition </a:t>
            </a:r>
            <a:r>
              <a:rPr lang="en-US" dirty="0"/>
              <a:t>of FFF for Tracking Critical Points</a:t>
            </a:r>
          </a:p>
        </p:txBody>
      </p:sp>
      <p:sp>
        <p:nvSpPr>
          <p:cNvPr id="11" name="TextBox 10"/>
          <p:cNvSpPr txBox="1"/>
          <p:nvPr/>
        </p:nvSpPr>
        <p:spPr>
          <a:xfrm>
            <a:off x="6136260" y="5879068"/>
            <a:ext cx="2967480" cy="369332"/>
          </a:xfrm>
          <a:prstGeom prst="rect">
            <a:avLst/>
          </a:prstGeom>
          <a:noFill/>
        </p:spPr>
        <p:txBody>
          <a:bodyPr wrap="none" rtlCol="0">
            <a:spAutoFit/>
          </a:bodyPr>
          <a:lstStyle/>
          <a:p>
            <a:pPr algn="ctr"/>
            <a:r>
              <a:rPr lang="en-US" sz="1800" b="1" i="1" dirty="0" smtClean="0"/>
              <a:t>Stable Feature Flow Field</a:t>
            </a:r>
            <a:endParaRPr lang="en-US" sz="1800" b="1" i="1" dirty="0"/>
          </a:p>
        </p:txBody>
      </p:sp>
      <p:sp>
        <p:nvSpPr>
          <p:cNvPr id="41" name="TextBox 40"/>
          <p:cNvSpPr txBox="1"/>
          <p:nvPr/>
        </p:nvSpPr>
        <p:spPr>
          <a:xfrm>
            <a:off x="790772" y="5879068"/>
            <a:ext cx="1467068" cy="369332"/>
          </a:xfrm>
          <a:prstGeom prst="rect">
            <a:avLst/>
          </a:prstGeom>
          <a:noFill/>
        </p:spPr>
        <p:txBody>
          <a:bodyPr wrap="none" rtlCol="0">
            <a:spAutoFit/>
          </a:bodyPr>
          <a:lstStyle/>
          <a:p>
            <a:pPr algn="ctr"/>
            <a:r>
              <a:rPr lang="en-US" sz="1800" dirty="0" smtClean="0"/>
              <a:t>Original FFF</a:t>
            </a:r>
            <a:endParaRPr lang="en-US" sz="1800" dirty="0"/>
          </a:p>
        </p:txBody>
      </p:sp>
      <p:pic>
        <p:nvPicPr>
          <p:cNvPr id="3" name="CavityFold_OrigFFF.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381000" y="990600"/>
            <a:ext cx="4191000" cy="4191000"/>
          </a:xfrm>
          <a:prstGeom prst="rect">
            <a:avLst/>
          </a:prstGeom>
        </p:spPr>
      </p:pic>
      <p:pic>
        <p:nvPicPr>
          <p:cNvPr id="4" name="CavityFold_StableFFF.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8"/>
          <a:stretch>
            <a:fillRect/>
          </a:stretch>
        </p:blipFill>
        <p:spPr>
          <a:xfrm>
            <a:off x="6019800" y="990600"/>
            <a:ext cx="2971800" cy="4191000"/>
          </a:xfrm>
          <a:prstGeom prst="rect">
            <a:avLst/>
          </a:prstGeom>
        </p:spPr>
      </p:pic>
    </p:spTree>
    <p:extLst>
      <p:ext uri="{BB962C8B-B14F-4D97-AF65-F5344CB8AC3E}">
        <p14:creationId xmlns:p14="http://schemas.microsoft.com/office/powerpoint/2010/main" val="390167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1" presetClass="mediacall" presetSubtype="0" fill="hold" nodeType="afterEffect">
                                  <p:stCondLst>
                                    <p:cond delay="0"/>
                                  </p:stCondLst>
                                  <p:childTnLst>
                                    <p:cmd type="call" cmd="playFrom(0.0)">
                                      <p:cBhvr>
                                        <p:cTn id="13" dur="6720" fill="hold"/>
                                        <p:tgtEl>
                                          <p:spTgt spid="3"/>
                                        </p:tgtEl>
                                      </p:cBhvr>
                                    </p:cmd>
                                  </p:childTnLst>
                                </p:cTn>
                              </p:par>
                              <p:par>
                                <p:cTn id="14" presetID="1" presetClass="mediacall" presetSubtype="0" fill="hold" nodeType="withEffect">
                                  <p:stCondLst>
                                    <p:cond delay="0"/>
                                  </p:stCondLst>
                                  <p:childTnLst>
                                    <p:cmd type="call" cmd="playFrom(0.0)">
                                      <p:cBhvr>
                                        <p:cTn id="15" dur="14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7" name="Picture 3" descr="D:\Projekte\Flow3D\MagdeburgPapers\Papers\Vis09\pdfimages\CavityCompareStableFFFOrigFFFTopoSkeleton_An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5856175" cy="6400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avity2DFullSmallBBo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850" y="115888"/>
            <a:ext cx="619125" cy="662622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 Box 5"/>
          <p:cNvSpPr txBox="1">
            <a:spLocks noChangeArrowheads="1"/>
          </p:cNvSpPr>
          <p:nvPr/>
        </p:nvSpPr>
        <p:spPr bwMode="auto">
          <a:xfrm>
            <a:off x="7162800" y="6073394"/>
            <a:ext cx="187667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de-DE" sz="1000" dirty="0"/>
              <a:t>Flow </a:t>
            </a:r>
            <a:r>
              <a:rPr lang="de-DE" sz="1000" dirty="0" err="1"/>
              <a:t>around</a:t>
            </a:r>
            <a:r>
              <a:rPr lang="de-DE" sz="1000" dirty="0"/>
              <a:t> a 2D </a:t>
            </a:r>
            <a:r>
              <a:rPr lang="de-DE" sz="1000" dirty="0" err="1"/>
              <a:t>Cavity</a:t>
            </a:r>
            <a:r>
              <a:rPr lang="de-DE" sz="1000" dirty="0"/>
              <a:t>. Data </a:t>
            </a:r>
            <a:r>
              <a:rPr lang="de-DE" sz="1000" dirty="0" err="1"/>
              <a:t>courtesy</a:t>
            </a:r>
            <a:r>
              <a:rPr lang="de-DE" sz="1000" dirty="0"/>
              <a:t> </a:t>
            </a:r>
            <a:r>
              <a:rPr lang="de-DE" sz="1000" dirty="0" err="1"/>
              <a:t>of</a:t>
            </a:r>
            <a:r>
              <a:rPr lang="de-DE" sz="1000" dirty="0"/>
              <a:t> </a:t>
            </a:r>
            <a:r>
              <a:rPr lang="de-DE" sz="1000" dirty="0" err="1"/>
              <a:t>Samimy</a:t>
            </a:r>
            <a:r>
              <a:rPr lang="de-DE" sz="1000" dirty="0"/>
              <a:t>, Noack.</a:t>
            </a:r>
            <a:endParaRPr lang="en-US" sz="1000" dirty="0"/>
          </a:p>
        </p:txBody>
      </p:sp>
      <p:sp>
        <p:nvSpPr>
          <p:cNvPr id="7" name="Text Box 6"/>
          <p:cNvSpPr txBox="1">
            <a:spLocks noChangeArrowheads="1"/>
          </p:cNvSpPr>
          <p:nvPr/>
        </p:nvSpPr>
        <p:spPr bwMode="auto">
          <a:xfrm>
            <a:off x="1187450" y="6381750"/>
            <a:ext cx="179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50000"/>
              </a:spcBef>
            </a:pPr>
            <a:r>
              <a:rPr lang="de-DE" sz="1800"/>
              <a:t>1000 time </a:t>
            </a:r>
            <a:r>
              <a:rPr lang="de-DE" sz="1800" dirty="0" err="1"/>
              <a:t>steps</a:t>
            </a:r>
            <a:endParaRPr lang="de-DE" sz="1800" dirty="0"/>
          </a:p>
        </p:txBody>
      </p:sp>
      <p:sp>
        <p:nvSpPr>
          <p:cNvPr id="8" name="Line 7"/>
          <p:cNvSpPr>
            <a:spLocks noChangeShapeType="1"/>
          </p:cNvSpPr>
          <p:nvPr/>
        </p:nvSpPr>
        <p:spPr bwMode="auto">
          <a:xfrm flipV="1">
            <a:off x="1187450" y="5248275"/>
            <a:ext cx="0" cy="14938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 name="TextBox 2"/>
          <p:cNvSpPr txBox="1"/>
          <p:nvPr/>
        </p:nvSpPr>
        <p:spPr>
          <a:xfrm>
            <a:off x="7498915" y="3259723"/>
            <a:ext cx="1394934" cy="338554"/>
          </a:xfrm>
          <a:prstGeom prst="rect">
            <a:avLst/>
          </a:prstGeom>
          <a:noFill/>
        </p:spPr>
        <p:txBody>
          <a:bodyPr wrap="none" rtlCol="0">
            <a:spAutoFit/>
          </a:bodyPr>
          <a:lstStyle/>
          <a:p>
            <a:r>
              <a:rPr lang="en-US" sz="1600" b="1" dirty="0" smtClean="0">
                <a:solidFill>
                  <a:schemeClr val="bg1">
                    <a:lumMod val="50000"/>
                  </a:schemeClr>
                </a:solidFill>
              </a:rPr>
              <a:t>Original FFF</a:t>
            </a:r>
            <a:endParaRPr lang="en-US" sz="1600" b="1" dirty="0">
              <a:solidFill>
                <a:schemeClr val="bg1">
                  <a:lumMod val="50000"/>
                </a:schemeClr>
              </a:solidFill>
            </a:endParaRPr>
          </a:p>
        </p:txBody>
      </p:sp>
      <p:sp>
        <p:nvSpPr>
          <p:cNvPr id="10" name="TextBox 9"/>
          <p:cNvSpPr txBox="1"/>
          <p:nvPr/>
        </p:nvSpPr>
        <p:spPr>
          <a:xfrm>
            <a:off x="7498915" y="3767294"/>
            <a:ext cx="1233031" cy="338554"/>
          </a:xfrm>
          <a:prstGeom prst="rect">
            <a:avLst/>
          </a:prstGeom>
          <a:noFill/>
        </p:spPr>
        <p:txBody>
          <a:bodyPr wrap="none" rtlCol="0">
            <a:spAutoFit/>
          </a:bodyPr>
          <a:lstStyle/>
          <a:p>
            <a:r>
              <a:rPr lang="en-US" sz="1600" b="1" dirty="0" smtClean="0">
                <a:solidFill>
                  <a:srgbClr val="C00000"/>
                </a:solidFill>
              </a:rPr>
              <a:t>Stable FFF</a:t>
            </a:r>
            <a:endParaRPr lang="en-US" sz="1600" b="1" dirty="0">
              <a:solidFill>
                <a:srgbClr val="C00000"/>
              </a:solidFill>
            </a:endParaRPr>
          </a:p>
        </p:txBody>
      </p:sp>
    </p:spTree>
    <p:extLst>
      <p:ext uri="{BB962C8B-B14F-4D97-AF65-F5344CB8AC3E}">
        <p14:creationId xmlns:p14="http://schemas.microsoft.com/office/powerpoint/2010/main" val="40200445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Projekte\Flow3D\MagdeburgPapers\Papers\Vis09\imagefactory\Rendered\CavityPlotCloseUp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3611910"/>
            <a:ext cx="5257801" cy="27126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Projekte\Flow3D\MagdeburgPapers\Papers\Vis09\imagefactory\Rendered\CavityPlotCloseUp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1" y="335310"/>
            <a:ext cx="5257800" cy="27126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Projekte\Flow3D\MagdeburgPapers\Papers\Vis09\pdfimages\CavityCompareStableFFFOrigFFFTopoSkeleton_Ann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28600"/>
            <a:ext cx="5856175"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D:\Projekte\Flow3D\MagdeburgPapers\Papers\Vis09\pdfimages\CavityCompareStableFFFOrigFFFCloseUp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0445" y="219159"/>
            <a:ext cx="2269588" cy="1066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descr="D:\Projekte\Flow3D\MagdeburgPapers\Papers\Vis09\pdfimages\CavityCompareStableFFFOrigFFFCloseUp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95800" y="4800600"/>
            <a:ext cx="1733550" cy="128862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2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42" presetClass="path" presetSubtype="0" accel="50000" decel="50000" fill="hold" nodeType="withEffect">
                                  <p:stCondLst>
                                    <p:cond delay="0"/>
                                  </p:stCondLst>
                                  <p:childTnLst>
                                    <p:animMotion origin="layout" path="M 2.5E-6 3.92089E-6 L 0.09323 0.13462 " pathEditMode="relative" rAng="0" ptsTypes="AA">
                                      <p:cBhvr>
                                        <p:cTn id="9" dur="1000" fill="hold"/>
                                        <p:tgtEl>
                                          <p:spTgt spid="7"/>
                                        </p:tgtEl>
                                        <p:attrNameLst>
                                          <p:attrName>ppt_x</p:attrName>
                                          <p:attrName>ppt_y</p:attrName>
                                        </p:attrNameLst>
                                      </p:cBhvr>
                                      <p:rCtr x="4653" y="6731"/>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par>
                                <p:cTn id="13" presetID="42" presetClass="path" presetSubtype="0" accel="50000" decel="50000" fill="hold" nodeType="withEffect">
                                  <p:stCondLst>
                                    <p:cond delay="0"/>
                                  </p:stCondLst>
                                  <p:childTnLst>
                                    <p:animMotion origin="layout" path="M 1.66667E-6 -4.88087E-7 L 0.23021 -0.08281 " pathEditMode="relative" rAng="0" ptsTypes="AA">
                                      <p:cBhvr>
                                        <p:cTn id="14" dur="1000" fill="hold"/>
                                        <p:tgtEl>
                                          <p:spTgt spid="8"/>
                                        </p:tgtEl>
                                        <p:attrNameLst>
                                          <p:attrName>ppt_x</p:attrName>
                                          <p:attrName>ppt_y</p:attrName>
                                        </p:attrNameLst>
                                      </p:cBhvr>
                                      <p:rCtr x="11510" y="-4141"/>
                                    </p:animMotion>
                                  </p:childTnLst>
                                </p:cTn>
                              </p:par>
                              <p:par>
                                <p:cTn id="15" presetID="10" presetClass="exit" presetSubtype="0" fill="hold" nodeType="withEffect">
                                  <p:stCondLst>
                                    <p:cond delay="0"/>
                                  </p:stCondLst>
                                  <p:childTnLst>
                                    <p:animEffect transition="out" filter="fade">
                                      <p:cBhvr>
                                        <p:cTn id="16" dur="1000"/>
                                        <p:tgtEl>
                                          <p:spTgt spid="6"/>
                                        </p:tgtEl>
                                      </p:cBhvr>
                                    </p:animEffect>
                                    <p:set>
                                      <p:cBhvr>
                                        <p:cTn id="17" dur="1" fill="hold">
                                          <p:stCondLst>
                                            <p:cond delay="999"/>
                                          </p:stCondLst>
                                        </p:cTn>
                                        <p:tgtEl>
                                          <p:spTgt spid="6"/>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fade">
                                      <p:cBhvr>
                                        <p:cTn id="21" dur="500"/>
                                        <p:tgtEl>
                                          <p:spTgt spid="205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051"/>
                                        </p:tgtEl>
                                        <p:attrNameLst>
                                          <p:attrName>style.visibility</p:attrName>
                                        </p:attrNameLst>
                                      </p:cBhvr>
                                      <p:to>
                                        <p:strVal val="visible"/>
                                      </p:to>
                                    </p:set>
                                    <p:animEffect transition="in" filter="fade">
                                      <p:cBhvr>
                                        <p:cTn id="25"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inusCircleNoCover.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1752600" y="228600"/>
            <a:ext cx="6096000" cy="4191000"/>
          </a:xfrm>
          <a:prstGeom prst="rect">
            <a:avLst/>
          </a:prstGeom>
        </p:spPr>
      </p:pic>
      <p:grpSp>
        <p:nvGrpSpPr>
          <p:cNvPr id="13" name="Group 12"/>
          <p:cNvGrpSpPr/>
          <p:nvPr/>
        </p:nvGrpSpPr>
        <p:grpSpPr>
          <a:xfrm>
            <a:off x="1760056" y="5619367"/>
            <a:ext cx="5623888" cy="705233"/>
            <a:chOff x="842357" y="5271170"/>
            <a:chExt cx="5623888" cy="705233"/>
          </a:xfrm>
        </p:grpSpPr>
        <p:pic>
          <p:nvPicPr>
            <p:cNvPr id="4" name="Picture 3"/>
            <p:cNvPicPr>
              <a:picLocks noChangeAspect="1"/>
            </p:cNvPicPr>
            <p:nvPr>
              <p:custDataLst>
                <p:tags r:id="rId3"/>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357" y="5271170"/>
              <a:ext cx="4800611" cy="705233"/>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11" name="Picture 10"/>
            <p:cNvPicPr>
              <a:picLocks noChangeAspect="1"/>
            </p:cNvPicPr>
            <p:nvPr>
              <p:custDataLst>
                <p:tags r:id="rId4"/>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837593" y="5385469"/>
              <a:ext cx="628652" cy="476633"/>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12" name="TextBox 11"/>
          <p:cNvSpPr txBox="1"/>
          <p:nvPr/>
        </p:nvSpPr>
        <p:spPr>
          <a:xfrm>
            <a:off x="985121" y="5152953"/>
            <a:ext cx="7173759" cy="369332"/>
          </a:xfrm>
          <a:prstGeom prst="rect">
            <a:avLst/>
          </a:prstGeom>
          <a:noFill/>
        </p:spPr>
        <p:txBody>
          <a:bodyPr wrap="none" rtlCol="0">
            <a:spAutoFit/>
          </a:bodyPr>
          <a:lstStyle/>
          <a:p>
            <a:r>
              <a:rPr lang="en-US" sz="1800" dirty="0" smtClean="0"/>
              <a:t>Analytic example </a:t>
            </a:r>
            <a:r>
              <a:rPr lang="en-US" sz="1800" i="1" dirty="0" err="1" smtClean="0"/>
              <a:t>SinusCircle</a:t>
            </a:r>
            <a:r>
              <a:rPr lang="en-US" sz="1800" dirty="0" smtClean="0"/>
              <a:t>: critical points on unit circle in y-t plane</a:t>
            </a:r>
            <a:endParaRPr lang="en-US" sz="1800" i="1" dirty="0"/>
          </a:p>
        </p:txBody>
      </p:sp>
      <p:sp>
        <p:nvSpPr>
          <p:cNvPr id="14" name="TextBox 13"/>
          <p:cNvSpPr txBox="1"/>
          <p:nvPr/>
        </p:nvSpPr>
        <p:spPr>
          <a:xfrm>
            <a:off x="2433434" y="4572000"/>
            <a:ext cx="4277133" cy="523220"/>
          </a:xfrm>
          <a:prstGeom prst="rect">
            <a:avLst/>
          </a:prstGeom>
          <a:noFill/>
        </p:spPr>
        <p:txBody>
          <a:bodyPr wrap="none" rtlCol="0">
            <a:spAutoFit/>
          </a:bodyPr>
          <a:lstStyle/>
          <a:p>
            <a:pPr algn="ctr"/>
            <a:r>
              <a:rPr lang="en-US" sz="2800" b="1" dirty="0" smtClean="0"/>
              <a:t>Seed Point Perturbation</a:t>
            </a:r>
            <a:endParaRPr lang="en-US" sz="2800" b="1" dirty="0"/>
          </a:p>
        </p:txBody>
      </p:sp>
    </p:spTree>
    <p:extLst>
      <p:ext uri="{BB962C8B-B14F-4D97-AF65-F5344CB8AC3E}">
        <p14:creationId xmlns:p14="http://schemas.microsoft.com/office/powerpoint/2010/main" val="244903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618" name="Rectangle 2"/>
          <p:cNvSpPr>
            <a:spLocks noChangeArrowheads="1"/>
          </p:cNvSpPr>
          <p:nvPr/>
        </p:nvSpPr>
        <p:spPr bwMode="auto">
          <a:xfrm>
            <a:off x="0" y="844550"/>
            <a:ext cx="9144000" cy="533400"/>
          </a:xfrm>
          <a:prstGeom prst="rect">
            <a:avLst/>
          </a:prstGeom>
          <a:solidFill>
            <a:srgbClr val="C0C0C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1619" name="Rectangle 3"/>
          <p:cNvSpPr>
            <a:spLocks noGrp="1" noChangeArrowheads="1"/>
          </p:cNvSpPr>
          <p:nvPr>
            <p:ph type="title"/>
          </p:nvPr>
        </p:nvSpPr>
        <p:spPr/>
        <p:txBody>
          <a:bodyPr/>
          <a:lstStyle/>
          <a:p>
            <a:r>
              <a:rPr lang="de-DE"/>
              <a:t>Tracking Critical Points in 2D</a:t>
            </a:r>
            <a:endParaRPr lang="en-US"/>
          </a:p>
        </p:txBody>
      </p:sp>
      <p:sp>
        <p:nvSpPr>
          <p:cNvPr id="1391620" name="Text Box 4"/>
          <p:cNvSpPr txBox="1">
            <a:spLocks noChangeArrowheads="1"/>
          </p:cNvSpPr>
          <p:nvPr/>
        </p:nvSpPr>
        <p:spPr bwMode="auto">
          <a:xfrm>
            <a:off x="1358900" y="920750"/>
            <a:ext cx="2832100" cy="381000"/>
          </a:xfrm>
          <a:prstGeom prst="rect">
            <a:avLst/>
          </a:prstGeom>
          <a:solidFill>
            <a:schemeClr val="tx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a:solidFill>
                  <a:schemeClr val="bg1"/>
                </a:solidFill>
                <a:latin typeface="Tahoma" pitchFamily="34" charset="0"/>
              </a:rPr>
              <a:t>1. Find all seeds</a:t>
            </a:r>
            <a:endParaRPr lang="en-US">
              <a:solidFill>
                <a:schemeClr val="bg1"/>
              </a:solidFill>
              <a:latin typeface="Tahoma" pitchFamily="34" charset="0"/>
            </a:endParaRPr>
          </a:p>
        </p:txBody>
      </p:sp>
      <p:sp>
        <p:nvSpPr>
          <p:cNvPr id="1391621" name="Text Box 5"/>
          <p:cNvSpPr txBox="1">
            <a:spLocks noChangeArrowheads="1"/>
          </p:cNvSpPr>
          <p:nvPr/>
        </p:nvSpPr>
        <p:spPr bwMode="auto">
          <a:xfrm>
            <a:off x="5410200" y="692150"/>
            <a:ext cx="2819400" cy="685800"/>
          </a:xfrm>
          <a:prstGeom prst="rect">
            <a:avLst/>
          </a:prstGeom>
          <a:solidFill>
            <a:schemeClr val="folHlink"/>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2. Integrate</a:t>
            </a:r>
            <a:endParaRPr lang="en-US" sz="1800" b="1">
              <a:solidFill>
                <a:schemeClr val="bg1"/>
              </a:solidFill>
              <a:latin typeface="Tahoma" pitchFamily="34" charset="0"/>
            </a:endParaRPr>
          </a:p>
        </p:txBody>
      </p:sp>
      <p:sp>
        <p:nvSpPr>
          <p:cNvPr id="1391622" name="Line 6"/>
          <p:cNvSpPr>
            <a:spLocks noChangeShapeType="1"/>
          </p:cNvSpPr>
          <p:nvPr/>
        </p:nvSpPr>
        <p:spPr bwMode="auto">
          <a:xfrm>
            <a:off x="0" y="1377950"/>
            <a:ext cx="914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1623" name="Line 7"/>
          <p:cNvSpPr>
            <a:spLocks noChangeShapeType="1"/>
          </p:cNvSpPr>
          <p:nvPr/>
        </p:nvSpPr>
        <p:spPr bwMode="auto">
          <a:xfrm>
            <a:off x="1042988" y="2260600"/>
            <a:ext cx="0" cy="520700"/>
          </a:xfrm>
          <a:prstGeom prst="line">
            <a:avLst/>
          </a:prstGeom>
          <a:noFill/>
          <a:ln w="76200">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pic>
        <p:nvPicPr>
          <p:cNvPr id="1391624" name="ANoiseOldFFF.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4140200" y="2049463"/>
            <a:ext cx="4116388" cy="411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chemeClr val="bg1"/>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sp>
        <p:nvSpPr>
          <p:cNvPr id="1391625" name="Text Box 9"/>
          <p:cNvSpPr txBox="1">
            <a:spLocks noChangeArrowheads="1"/>
          </p:cNvSpPr>
          <p:nvPr/>
        </p:nvSpPr>
        <p:spPr bwMode="auto">
          <a:xfrm>
            <a:off x="539750" y="3573463"/>
            <a:ext cx="2865438" cy="304800"/>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sz="1400">
                <a:latin typeface="Tahoma" pitchFamily="34" charset="0"/>
              </a:rPr>
              <a:t>[Theisel and Seidel; VisSym 2003]</a:t>
            </a:r>
            <a:endParaRPr lang="en-US" sz="1400">
              <a:latin typeface="Tahoma" pitchFamily="34" charset="0"/>
            </a:endParaRPr>
          </a:p>
        </p:txBody>
      </p:sp>
      <p:sp>
        <p:nvSpPr>
          <p:cNvPr id="1391626" name="Text Box 10"/>
          <p:cNvSpPr txBox="1">
            <a:spLocks noChangeArrowheads="1"/>
          </p:cNvSpPr>
          <p:nvPr/>
        </p:nvSpPr>
        <p:spPr bwMode="auto">
          <a:xfrm>
            <a:off x="5410200" y="1230313"/>
            <a:ext cx="2819400" cy="542925"/>
          </a:xfrm>
          <a:prstGeom prst="rect">
            <a:avLst/>
          </a:prstGeom>
          <a:solidFill>
            <a:schemeClr val="folHlink"/>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400" b="1">
                <a:solidFill>
                  <a:schemeClr val="bg1"/>
                </a:solidFill>
                <a:latin typeface="Tahoma" pitchFamily="34" charset="0"/>
              </a:rPr>
              <a:t>Integrating Stream Objects</a:t>
            </a:r>
            <a:endParaRPr lang="en-US" sz="1400" b="1">
              <a:solidFill>
                <a:schemeClr val="bg1"/>
              </a:solidFill>
              <a:latin typeface="Tahoma" pitchFamily="34" charset="0"/>
            </a:endParaRPr>
          </a:p>
        </p:txBody>
      </p:sp>
      <p:pic>
        <p:nvPicPr>
          <p:cNvPr id="1391627" name="Picture 11" descr="TP_tmp"/>
          <p:cNvPicPr>
            <a:picLocks noChangeAspect="1" noChangeArrowheads="1"/>
          </p:cNvPicPr>
          <p:nvPr>
            <p:custDataLst>
              <p:tags r:id="rId3"/>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188" y="1684338"/>
            <a:ext cx="2559050" cy="633412"/>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1391628" name="Picture 12" descr="TP_tmp"/>
          <p:cNvPicPr>
            <a:picLocks noChangeAspect="1" noChangeArrowheads="1"/>
          </p:cNvPicPr>
          <p:nvPr>
            <p:custDataLst>
              <p:tags r:id="rId4"/>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188" y="2565400"/>
            <a:ext cx="2838450" cy="938213"/>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1391629" name="Text Box 13"/>
          <p:cNvSpPr txBox="1">
            <a:spLocks noChangeArrowheads="1"/>
          </p:cNvSpPr>
          <p:nvPr/>
        </p:nvSpPr>
        <p:spPr bwMode="auto">
          <a:xfrm>
            <a:off x="323850" y="5805488"/>
            <a:ext cx="3562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not efficient in out-of-core context</a:t>
            </a:r>
          </a:p>
        </p:txBody>
      </p:sp>
      <p:sp>
        <p:nvSpPr>
          <p:cNvPr id="1391630" name="Freeform 14"/>
          <p:cNvSpPr>
            <a:spLocks/>
          </p:cNvSpPr>
          <p:nvPr/>
        </p:nvSpPr>
        <p:spPr bwMode="auto">
          <a:xfrm>
            <a:off x="1495425" y="4635500"/>
            <a:ext cx="1447800" cy="685800"/>
          </a:xfrm>
          <a:custGeom>
            <a:avLst/>
            <a:gdLst>
              <a:gd name="T0" fmla="*/ 0 w 912"/>
              <a:gd name="T1" fmla="*/ 432 h 432"/>
              <a:gd name="T2" fmla="*/ 192 w 912"/>
              <a:gd name="T3" fmla="*/ 48 h 432"/>
              <a:gd name="T4" fmla="*/ 432 w 912"/>
              <a:gd name="T5" fmla="*/ 288 h 432"/>
              <a:gd name="T6" fmla="*/ 912 w 912"/>
              <a:gd name="T7" fmla="*/ 0 h 432"/>
            </a:gdLst>
            <a:ahLst/>
            <a:cxnLst>
              <a:cxn ang="0">
                <a:pos x="T0" y="T1"/>
              </a:cxn>
              <a:cxn ang="0">
                <a:pos x="T2" y="T3"/>
              </a:cxn>
              <a:cxn ang="0">
                <a:pos x="T4" y="T5"/>
              </a:cxn>
              <a:cxn ang="0">
                <a:pos x="T6" y="T7"/>
              </a:cxn>
            </a:cxnLst>
            <a:rect l="0" t="0" r="r" b="b"/>
            <a:pathLst>
              <a:path w="912" h="432">
                <a:moveTo>
                  <a:pt x="0" y="432"/>
                </a:moveTo>
                <a:cubicBezTo>
                  <a:pt x="60" y="252"/>
                  <a:pt x="120" y="72"/>
                  <a:pt x="192" y="48"/>
                </a:cubicBezTo>
                <a:cubicBezTo>
                  <a:pt x="264" y="24"/>
                  <a:pt x="312" y="296"/>
                  <a:pt x="432" y="288"/>
                </a:cubicBezTo>
                <a:cubicBezTo>
                  <a:pt x="552" y="280"/>
                  <a:pt x="732" y="140"/>
                  <a:pt x="912" y="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391631" name="Group 15"/>
          <p:cNvGrpSpPr>
            <a:grpSpLocks/>
          </p:cNvGrpSpPr>
          <p:nvPr/>
        </p:nvGrpSpPr>
        <p:grpSpPr bwMode="auto">
          <a:xfrm>
            <a:off x="755650" y="4292600"/>
            <a:ext cx="2416175" cy="1485900"/>
            <a:chOff x="2341" y="1888"/>
            <a:chExt cx="1522" cy="936"/>
          </a:xfrm>
        </p:grpSpPr>
        <p:sp>
          <p:nvSpPr>
            <p:cNvPr id="1391632" name="Line 16"/>
            <p:cNvSpPr>
              <a:spLocks noChangeShapeType="1"/>
            </p:cNvSpPr>
            <p:nvPr/>
          </p:nvSpPr>
          <p:spPr bwMode="auto">
            <a:xfrm flipV="1">
              <a:off x="2562" y="1888"/>
              <a:ext cx="0" cy="7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1633" name="Line 17"/>
            <p:cNvSpPr>
              <a:spLocks noChangeShapeType="1"/>
            </p:cNvSpPr>
            <p:nvPr/>
          </p:nvSpPr>
          <p:spPr bwMode="auto">
            <a:xfrm>
              <a:off x="2562" y="2632"/>
              <a:ext cx="130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1634" name="Line 18"/>
            <p:cNvSpPr>
              <a:spLocks noChangeShapeType="1"/>
            </p:cNvSpPr>
            <p:nvPr/>
          </p:nvSpPr>
          <p:spPr bwMode="auto">
            <a:xfrm>
              <a:off x="2562" y="2024"/>
              <a:ext cx="130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1635" name="Line 19"/>
            <p:cNvSpPr>
              <a:spLocks noChangeShapeType="1"/>
            </p:cNvSpPr>
            <p:nvPr/>
          </p:nvSpPr>
          <p:spPr bwMode="auto">
            <a:xfrm>
              <a:off x="2562" y="2536"/>
              <a:ext cx="130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1636" name="Line 20"/>
            <p:cNvSpPr>
              <a:spLocks noChangeShapeType="1"/>
            </p:cNvSpPr>
            <p:nvPr/>
          </p:nvSpPr>
          <p:spPr bwMode="auto">
            <a:xfrm flipV="1">
              <a:off x="2653" y="1888"/>
              <a:ext cx="0" cy="7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1637" name="Line 21"/>
            <p:cNvSpPr>
              <a:spLocks noChangeShapeType="1"/>
            </p:cNvSpPr>
            <p:nvPr/>
          </p:nvSpPr>
          <p:spPr bwMode="auto">
            <a:xfrm flipV="1">
              <a:off x="3719" y="1888"/>
              <a:ext cx="0" cy="7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91638"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6" y="2466"/>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1639" name="Text Box 23"/>
            <p:cNvSpPr txBox="1">
              <a:spLocks noChangeArrowheads="1"/>
            </p:cNvSpPr>
            <p:nvPr/>
          </p:nvSpPr>
          <p:spPr bwMode="auto">
            <a:xfrm>
              <a:off x="3527" y="2593"/>
              <a:ext cx="2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b="1">
                  <a:latin typeface="Tahoma" pitchFamily="34" charset="0"/>
                </a:rPr>
                <a:t>x</a:t>
              </a:r>
              <a:endParaRPr lang="en-US" sz="1800" b="1">
                <a:latin typeface="Tahoma" pitchFamily="34" charset="0"/>
              </a:endParaRPr>
            </a:p>
          </p:txBody>
        </p:sp>
        <p:sp>
          <p:nvSpPr>
            <p:cNvPr id="1391640" name="Text Box 24"/>
            <p:cNvSpPr txBox="1">
              <a:spLocks noChangeArrowheads="1"/>
            </p:cNvSpPr>
            <p:nvPr/>
          </p:nvSpPr>
          <p:spPr bwMode="auto">
            <a:xfrm>
              <a:off x="2341" y="1929"/>
              <a:ext cx="1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b="1">
                  <a:latin typeface="Tahoma" pitchFamily="34" charset="0"/>
                </a:rPr>
                <a:t>t</a:t>
              </a:r>
              <a:endParaRPr lang="en-US" sz="1800" b="1">
                <a:latin typeface="Tahoma" pitchFamily="34" charset="0"/>
              </a:endParaRPr>
            </a:p>
          </p:txBody>
        </p:sp>
      </p:grpSp>
      <p:sp>
        <p:nvSpPr>
          <p:cNvPr id="1391641" name="Oval 25"/>
          <p:cNvSpPr>
            <a:spLocks noChangeArrowheads="1"/>
          </p:cNvSpPr>
          <p:nvPr/>
        </p:nvSpPr>
        <p:spPr bwMode="auto">
          <a:xfrm>
            <a:off x="1670050" y="4559300"/>
            <a:ext cx="304800" cy="3048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1642" name="Oval 26"/>
          <p:cNvSpPr>
            <a:spLocks noChangeArrowheads="1"/>
          </p:cNvSpPr>
          <p:nvPr/>
        </p:nvSpPr>
        <p:spPr bwMode="auto">
          <a:xfrm>
            <a:off x="2016125" y="4933950"/>
            <a:ext cx="304800" cy="3048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39162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1631"/>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391630"/>
                                        </p:tgtEl>
                                        <p:attrNameLst>
                                          <p:attrName>style.visibility</p:attrName>
                                        </p:attrNameLst>
                                      </p:cBhvr>
                                      <p:to>
                                        <p:strVal val="visible"/>
                                      </p:to>
                                    </p:set>
                                    <p:animEffect transition="in" filter="wipe(left)">
                                      <p:cBhvr>
                                        <p:cTn id="13" dur="5000"/>
                                        <p:tgtEl>
                                          <p:spTgt spid="139163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916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9164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91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22" repeatCount="indefinite" fill="hold" display="0">
                  <p:stCondLst>
                    <p:cond delay="indefinite"/>
                  </p:stCondLst>
                  <p:endCondLst>
                    <p:cond evt="onPrev" delay="0">
                      <p:tgtEl>
                        <p:sldTgt/>
                      </p:tgtEl>
                    </p:cond>
                  </p:endCondLst>
                </p:cTn>
                <p:tgtEl>
                  <p:spTgt spid="1391624"/>
                </p:tgtEl>
              </p:cMediaNode>
            </p:video>
            <p:seq concurrent="1" nextAc="seek">
              <p:cTn id="23" restart="whenNotActive" fill="hold" evtFilter="cancelBubble" nodeType="interactiveSeq">
                <p:stCondLst>
                  <p:cond evt="onClick" delay="0">
                    <p:tgtEl>
                      <p:spTgt spid="1391624"/>
                    </p:tgtEl>
                  </p:cond>
                </p:stCondLst>
                <p:endSync evt="end" delay="0">
                  <p:rtn val="all"/>
                </p:endSync>
                <p:childTnLst>
                  <p:par>
                    <p:cTn id="24" fill="hold" nodeType="clickPar">
                      <p:stCondLst>
                        <p:cond delay="0"/>
                      </p:stCondLst>
                      <p:childTnLst>
                        <p:par>
                          <p:cTn id="25" fill="hold" nodeType="withGroup">
                            <p:stCondLst>
                              <p:cond delay="0"/>
                            </p:stCondLst>
                            <p:childTnLst>
                              <p:par>
                                <p:cTn id="26" presetID="2" presetClass="mediacall" presetSubtype="0" fill="hold" nodeType="clickEffect">
                                  <p:stCondLst>
                                    <p:cond delay="0"/>
                                  </p:stCondLst>
                                  <p:childTnLst>
                                    <p:cmd type="call" cmd="togglePause">
                                      <p:cBhvr>
                                        <p:cTn id="27" dur="1" fill="hold"/>
                                        <p:tgtEl>
                                          <p:spTgt spid="1391624"/>
                                        </p:tgtEl>
                                      </p:cBhvr>
                                    </p:cmd>
                                  </p:childTnLst>
                                </p:cTn>
                              </p:par>
                            </p:childTnLst>
                          </p:cTn>
                        </p:par>
                      </p:childTnLst>
                    </p:cTn>
                  </p:par>
                </p:childTnLst>
              </p:cTn>
              <p:nextCondLst>
                <p:cond evt="onClick" delay="0">
                  <p:tgtEl>
                    <p:spTgt spid="1391624"/>
                  </p:tgtEl>
                </p:cond>
              </p:nextCondLst>
            </p:seq>
          </p:childTnLst>
        </p:cTn>
      </p:par>
    </p:tnLst>
    <p:bldLst>
      <p:bldP spid="1391629" grpId="0"/>
      <p:bldP spid="1391630" grpId="0" animBg="1"/>
      <p:bldP spid="1391641" grpId="0" animBg="1"/>
      <p:bldP spid="139164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6194" name="Rectangle 2"/>
          <p:cNvSpPr>
            <a:spLocks noChangeArrowheads="1"/>
          </p:cNvSpPr>
          <p:nvPr/>
        </p:nvSpPr>
        <p:spPr bwMode="auto">
          <a:xfrm>
            <a:off x="0" y="844550"/>
            <a:ext cx="9144000" cy="533400"/>
          </a:xfrm>
          <a:prstGeom prst="rect">
            <a:avLst/>
          </a:prstGeom>
          <a:solidFill>
            <a:srgbClr val="C0C0C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195" name="Rectangle 3"/>
          <p:cNvSpPr>
            <a:spLocks noGrp="1" noChangeArrowheads="1"/>
          </p:cNvSpPr>
          <p:nvPr>
            <p:ph type="title"/>
          </p:nvPr>
        </p:nvSpPr>
        <p:spPr/>
        <p:txBody>
          <a:bodyPr/>
          <a:lstStyle/>
          <a:p>
            <a:r>
              <a:rPr lang="de-DE"/>
              <a:t>Tracking Critical Points in 2D</a:t>
            </a:r>
            <a:endParaRPr lang="en-US"/>
          </a:p>
        </p:txBody>
      </p:sp>
      <p:sp>
        <p:nvSpPr>
          <p:cNvPr id="1416196" name="Text Box 4"/>
          <p:cNvSpPr txBox="1">
            <a:spLocks noChangeArrowheads="1"/>
          </p:cNvSpPr>
          <p:nvPr/>
        </p:nvSpPr>
        <p:spPr bwMode="auto">
          <a:xfrm>
            <a:off x="1358900" y="692150"/>
            <a:ext cx="2832100" cy="685800"/>
          </a:xfrm>
          <a:prstGeom prst="rect">
            <a:avLst/>
          </a:prstGeom>
          <a:solidFill>
            <a:schemeClr val="tx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b="1">
                <a:solidFill>
                  <a:schemeClr val="bg1"/>
                </a:solidFill>
                <a:latin typeface="Tahoma" pitchFamily="34" charset="0"/>
              </a:rPr>
              <a:t>1. Find all seeds</a:t>
            </a:r>
            <a:endParaRPr lang="en-US" b="1">
              <a:solidFill>
                <a:schemeClr val="bg1"/>
              </a:solidFill>
              <a:latin typeface="Tahoma" pitchFamily="34" charset="0"/>
            </a:endParaRPr>
          </a:p>
        </p:txBody>
      </p:sp>
      <p:sp>
        <p:nvSpPr>
          <p:cNvPr id="1416197" name="Text Box 5"/>
          <p:cNvSpPr txBox="1">
            <a:spLocks noChangeArrowheads="1"/>
          </p:cNvSpPr>
          <p:nvPr/>
        </p:nvSpPr>
        <p:spPr bwMode="auto">
          <a:xfrm>
            <a:off x="5410200" y="920750"/>
            <a:ext cx="2819400" cy="381000"/>
          </a:xfrm>
          <a:prstGeom prst="rect">
            <a:avLst/>
          </a:prstGeom>
          <a:solidFill>
            <a:schemeClr val="tx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a:solidFill>
                  <a:schemeClr val="bg1"/>
                </a:solidFill>
                <a:latin typeface="Tahoma" pitchFamily="34" charset="0"/>
              </a:rPr>
              <a:t>2. Integrate</a:t>
            </a:r>
            <a:endParaRPr lang="en-US">
              <a:solidFill>
                <a:schemeClr val="bg1"/>
              </a:solidFill>
              <a:latin typeface="Tahoma" pitchFamily="34" charset="0"/>
            </a:endParaRPr>
          </a:p>
        </p:txBody>
      </p:sp>
      <p:pic>
        <p:nvPicPr>
          <p:cNvPr id="1416198" name="Picture 6" descr="ANoiseOldFFFSi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82750"/>
            <a:ext cx="28956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416199" name="Picture 7" descr="ANoiseOldFFFFol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682750"/>
            <a:ext cx="2895600" cy="2895600"/>
          </a:xfrm>
          <a:prstGeom prst="rect">
            <a:avLst/>
          </a:prstGeom>
          <a:noFill/>
          <a:extLst>
            <a:ext uri="{909E8E84-426E-40DD-AFC4-6F175D3DCCD1}">
              <a14:hiddenFill xmlns:a14="http://schemas.microsoft.com/office/drawing/2010/main">
                <a:solidFill>
                  <a:srgbClr val="FFFFFF"/>
                </a:solidFill>
              </a14:hiddenFill>
            </a:ext>
          </a:extLst>
        </p:spPr>
      </p:pic>
      <p:sp>
        <p:nvSpPr>
          <p:cNvPr id="1416200" name="Line 8"/>
          <p:cNvSpPr>
            <a:spLocks noChangeShapeType="1"/>
          </p:cNvSpPr>
          <p:nvPr/>
        </p:nvSpPr>
        <p:spPr bwMode="auto">
          <a:xfrm>
            <a:off x="0" y="1377950"/>
            <a:ext cx="914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01" name="Text Box 9"/>
          <p:cNvSpPr txBox="1">
            <a:spLocks noChangeArrowheads="1"/>
          </p:cNvSpPr>
          <p:nvPr/>
        </p:nvSpPr>
        <p:spPr bwMode="auto">
          <a:xfrm>
            <a:off x="1566863" y="4654550"/>
            <a:ext cx="235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de-DE">
                <a:latin typeface="Tahoma" pitchFamily="34" charset="0"/>
              </a:rPr>
              <a:t>Domain boundaries</a:t>
            </a:r>
            <a:endParaRPr lang="en-US">
              <a:latin typeface="Tahoma" pitchFamily="34" charset="0"/>
            </a:endParaRPr>
          </a:p>
        </p:txBody>
      </p:sp>
      <p:sp>
        <p:nvSpPr>
          <p:cNvPr id="1416202" name="Text Box 10"/>
          <p:cNvSpPr txBox="1">
            <a:spLocks noChangeArrowheads="1"/>
          </p:cNvSpPr>
          <p:nvPr/>
        </p:nvSpPr>
        <p:spPr bwMode="auto">
          <a:xfrm>
            <a:off x="5892800" y="4654550"/>
            <a:ext cx="203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atin typeface="Tahoma" pitchFamily="34" charset="0"/>
              </a:rPr>
              <a:t>Fold bifurcations</a:t>
            </a:r>
            <a:endParaRPr lang="en-US">
              <a:latin typeface="Tahoma" pitchFamily="34" charset="0"/>
            </a:endParaRPr>
          </a:p>
        </p:txBody>
      </p:sp>
      <p:grpSp>
        <p:nvGrpSpPr>
          <p:cNvPr id="1416203" name="Group 11"/>
          <p:cNvGrpSpPr>
            <a:grpSpLocks/>
          </p:cNvGrpSpPr>
          <p:nvPr/>
        </p:nvGrpSpPr>
        <p:grpSpPr bwMode="auto">
          <a:xfrm>
            <a:off x="381000" y="1530350"/>
            <a:ext cx="3886200" cy="3048000"/>
            <a:chOff x="240" y="1296"/>
            <a:chExt cx="2448" cy="1920"/>
          </a:xfrm>
        </p:grpSpPr>
        <p:sp>
          <p:nvSpPr>
            <p:cNvPr id="1416204" name="Rectangle 12"/>
            <p:cNvSpPr>
              <a:spLocks noChangeArrowheads="1"/>
            </p:cNvSpPr>
            <p:nvPr/>
          </p:nvSpPr>
          <p:spPr bwMode="auto">
            <a:xfrm>
              <a:off x="240" y="1296"/>
              <a:ext cx="2448" cy="1920"/>
            </a:xfrm>
            <a:prstGeom prst="rect">
              <a:avLst/>
            </a:prstGeom>
            <a:solidFill>
              <a:schemeClr val="bg1"/>
            </a:solidFill>
            <a:ln w="38100">
              <a:solidFill>
                <a:schemeClr val="tx1"/>
              </a:solidFill>
              <a:miter lim="800000"/>
              <a:headEnd/>
              <a:tailEnd/>
            </a:ln>
            <a:effectLst>
              <a:outerShdw dist="107763" dir="2700000" algn="ctr" rotWithShape="0">
                <a:srgbClr val="969696"/>
              </a:outerShdw>
            </a:effectLst>
          </p:spPr>
          <p:txBody>
            <a:bodyPr wrap="none" anchor="ctr"/>
            <a:lstStyle/>
            <a:p>
              <a:endParaRPr lang="en-US"/>
            </a:p>
          </p:txBody>
        </p:sp>
        <p:grpSp>
          <p:nvGrpSpPr>
            <p:cNvPr id="1416205" name="Group 13"/>
            <p:cNvGrpSpPr>
              <a:grpSpLocks/>
            </p:cNvGrpSpPr>
            <p:nvPr/>
          </p:nvGrpSpPr>
          <p:grpSpPr bwMode="auto">
            <a:xfrm>
              <a:off x="336" y="1632"/>
              <a:ext cx="2208" cy="1344"/>
              <a:chOff x="1872" y="2016"/>
              <a:chExt cx="2208" cy="1344"/>
            </a:xfrm>
          </p:grpSpPr>
          <p:sp>
            <p:nvSpPr>
              <p:cNvPr id="1416206" name="Freeform 14"/>
              <p:cNvSpPr>
                <a:spLocks/>
              </p:cNvSpPr>
              <p:nvPr/>
            </p:nvSpPr>
            <p:spPr bwMode="auto">
              <a:xfrm>
                <a:off x="3312" y="2160"/>
                <a:ext cx="624" cy="288"/>
              </a:xfrm>
              <a:custGeom>
                <a:avLst/>
                <a:gdLst>
                  <a:gd name="T0" fmla="*/ 624 w 624"/>
                  <a:gd name="T1" fmla="*/ 288 h 288"/>
                  <a:gd name="T2" fmla="*/ 480 w 624"/>
                  <a:gd name="T3" fmla="*/ 144 h 288"/>
                  <a:gd name="T4" fmla="*/ 0 w 624"/>
                  <a:gd name="T5" fmla="*/ 0 h 288"/>
                </a:gdLst>
                <a:ahLst/>
                <a:cxnLst>
                  <a:cxn ang="0">
                    <a:pos x="T0" y="T1"/>
                  </a:cxn>
                  <a:cxn ang="0">
                    <a:pos x="T2" y="T3"/>
                  </a:cxn>
                  <a:cxn ang="0">
                    <a:pos x="T4" y="T5"/>
                  </a:cxn>
                </a:cxnLst>
                <a:rect l="0" t="0" r="r" b="b"/>
                <a:pathLst>
                  <a:path w="624" h="288">
                    <a:moveTo>
                      <a:pt x="624" y="288"/>
                    </a:moveTo>
                    <a:cubicBezTo>
                      <a:pt x="604" y="240"/>
                      <a:pt x="584" y="192"/>
                      <a:pt x="480" y="144"/>
                    </a:cubicBezTo>
                    <a:cubicBezTo>
                      <a:pt x="376" y="96"/>
                      <a:pt x="120" y="32"/>
                      <a:pt x="0" y="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07" name="Freeform 15"/>
              <p:cNvSpPr>
                <a:spLocks/>
              </p:cNvSpPr>
              <p:nvPr/>
            </p:nvSpPr>
            <p:spPr bwMode="auto">
              <a:xfrm>
                <a:off x="3024" y="2640"/>
                <a:ext cx="912" cy="432"/>
              </a:xfrm>
              <a:custGeom>
                <a:avLst/>
                <a:gdLst>
                  <a:gd name="T0" fmla="*/ 0 w 912"/>
                  <a:gd name="T1" fmla="*/ 432 h 432"/>
                  <a:gd name="T2" fmla="*/ 192 w 912"/>
                  <a:gd name="T3" fmla="*/ 48 h 432"/>
                  <a:gd name="T4" fmla="*/ 432 w 912"/>
                  <a:gd name="T5" fmla="*/ 288 h 432"/>
                  <a:gd name="T6" fmla="*/ 912 w 912"/>
                  <a:gd name="T7" fmla="*/ 0 h 432"/>
                </a:gdLst>
                <a:ahLst/>
                <a:cxnLst>
                  <a:cxn ang="0">
                    <a:pos x="T0" y="T1"/>
                  </a:cxn>
                  <a:cxn ang="0">
                    <a:pos x="T2" y="T3"/>
                  </a:cxn>
                  <a:cxn ang="0">
                    <a:pos x="T4" y="T5"/>
                  </a:cxn>
                  <a:cxn ang="0">
                    <a:pos x="T6" y="T7"/>
                  </a:cxn>
                </a:cxnLst>
                <a:rect l="0" t="0" r="r" b="b"/>
                <a:pathLst>
                  <a:path w="912" h="432">
                    <a:moveTo>
                      <a:pt x="0" y="432"/>
                    </a:moveTo>
                    <a:cubicBezTo>
                      <a:pt x="60" y="252"/>
                      <a:pt x="120" y="72"/>
                      <a:pt x="192" y="48"/>
                    </a:cubicBezTo>
                    <a:cubicBezTo>
                      <a:pt x="264" y="24"/>
                      <a:pt x="312" y="296"/>
                      <a:pt x="432" y="288"/>
                    </a:cubicBezTo>
                    <a:cubicBezTo>
                      <a:pt x="552" y="280"/>
                      <a:pt x="732" y="140"/>
                      <a:pt x="912" y="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1620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 y="2857"/>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09"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7" y="2621"/>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6210" name="Freeform 18"/>
              <p:cNvSpPr>
                <a:spLocks/>
              </p:cNvSpPr>
              <p:nvPr/>
            </p:nvSpPr>
            <p:spPr bwMode="auto">
              <a:xfrm>
                <a:off x="2592" y="2400"/>
                <a:ext cx="144" cy="384"/>
              </a:xfrm>
              <a:custGeom>
                <a:avLst/>
                <a:gdLst>
                  <a:gd name="T0" fmla="*/ 144 w 144"/>
                  <a:gd name="T1" fmla="*/ 384 h 384"/>
                  <a:gd name="T2" fmla="*/ 0 w 144"/>
                  <a:gd name="T3" fmla="*/ 192 h 384"/>
                  <a:gd name="T4" fmla="*/ 144 w 144"/>
                  <a:gd name="T5" fmla="*/ 0 h 384"/>
                </a:gdLst>
                <a:ahLst/>
                <a:cxnLst>
                  <a:cxn ang="0">
                    <a:pos x="T0" y="T1"/>
                  </a:cxn>
                  <a:cxn ang="0">
                    <a:pos x="T2" y="T3"/>
                  </a:cxn>
                  <a:cxn ang="0">
                    <a:pos x="T4" y="T5"/>
                  </a:cxn>
                </a:cxnLst>
                <a:rect l="0" t="0" r="r" b="b"/>
                <a:pathLst>
                  <a:path w="144" h="384">
                    <a:moveTo>
                      <a:pt x="144" y="384"/>
                    </a:moveTo>
                    <a:cubicBezTo>
                      <a:pt x="72" y="320"/>
                      <a:pt x="0" y="256"/>
                      <a:pt x="0" y="192"/>
                    </a:cubicBezTo>
                    <a:cubicBezTo>
                      <a:pt x="0" y="128"/>
                      <a:pt x="112" y="24"/>
                      <a:pt x="144" y="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11" name="Freeform 19"/>
              <p:cNvSpPr>
                <a:spLocks/>
              </p:cNvSpPr>
              <p:nvPr/>
            </p:nvSpPr>
            <p:spPr bwMode="auto">
              <a:xfrm flipH="1">
                <a:off x="2736" y="2400"/>
                <a:ext cx="144" cy="384"/>
              </a:xfrm>
              <a:custGeom>
                <a:avLst/>
                <a:gdLst>
                  <a:gd name="T0" fmla="*/ 144 w 144"/>
                  <a:gd name="T1" fmla="*/ 384 h 384"/>
                  <a:gd name="T2" fmla="*/ 0 w 144"/>
                  <a:gd name="T3" fmla="*/ 192 h 384"/>
                  <a:gd name="T4" fmla="*/ 144 w 144"/>
                  <a:gd name="T5" fmla="*/ 0 h 384"/>
                </a:gdLst>
                <a:ahLst/>
                <a:cxnLst>
                  <a:cxn ang="0">
                    <a:pos x="T0" y="T1"/>
                  </a:cxn>
                  <a:cxn ang="0">
                    <a:pos x="T2" y="T3"/>
                  </a:cxn>
                  <a:cxn ang="0">
                    <a:pos x="T4" y="T5"/>
                  </a:cxn>
                </a:cxnLst>
                <a:rect l="0" t="0" r="r" b="b"/>
                <a:pathLst>
                  <a:path w="144" h="384">
                    <a:moveTo>
                      <a:pt x="144" y="384"/>
                    </a:moveTo>
                    <a:cubicBezTo>
                      <a:pt x="72" y="320"/>
                      <a:pt x="0" y="256"/>
                      <a:pt x="0" y="192"/>
                    </a:cubicBezTo>
                    <a:cubicBezTo>
                      <a:pt x="0" y="128"/>
                      <a:pt x="112" y="24"/>
                      <a:pt x="144" y="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16212"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 y="2705"/>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13"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 y="2335"/>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6214" name="Freeform 22"/>
              <p:cNvSpPr>
                <a:spLocks/>
              </p:cNvSpPr>
              <p:nvPr/>
            </p:nvSpPr>
            <p:spPr bwMode="auto">
              <a:xfrm>
                <a:off x="2272" y="2160"/>
                <a:ext cx="272" cy="912"/>
              </a:xfrm>
              <a:custGeom>
                <a:avLst/>
                <a:gdLst>
                  <a:gd name="T0" fmla="*/ 272 w 272"/>
                  <a:gd name="T1" fmla="*/ 912 h 912"/>
                  <a:gd name="T2" fmla="*/ 32 w 272"/>
                  <a:gd name="T3" fmla="*/ 480 h 912"/>
                  <a:gd name="T4" fmla="*/ 80 w 272"/>
                  <a:gd name="T5" fmla="*/ 0 h 912"/>
                </a:gdLst>
                <a:ahLst/>
                <a:cxnLst>
                  <a:cxn ang="0">
                    <a:pos x="T0" y="T1"/>
                  </a:cxn>
                  <a:cxn ang="0">
                    <a:pos x="T2" y="T3"/>
                  </a:cxn>
                  <a:cxn ang="0">
                    <a:pos x="T4" y="T5"/>
                  </a:cxn>
                </a:cxnLst>
                <a:rect l="0" t="0" r="r" b="b"/>
                <a:pathLst>
                  <a:path w="272" h="912">
                    <a:moveTo>
                      <a:pt x="272" y="912"/>
                    </a:moveTo>
                    <a:cubicBezTo>
                      <a:pt x="168" y="772"/>
                      <a:pt x="64" y="632"/>
                      <a:pt x="32" y="480"/>
                    </a:cubicBezTo>
                    <a:cubicBezTo>
                      <a:pt x="0" y="328"/>
                      <a:pt x="40" y="164"/>
                      <a:pt x="80" y="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15" name="Rectangle 23"/>
              <p:cNvSpPr>
                <a:spLocks noChangeArrowheads="1"/>
              </p:cNvSpPr>
              <p:nvPr/>
            </p:nvSpPr>
            <p:spPr bwMode="auto">
              <a:xfrm>
                <a:off x="2208" y="2064"/>
                <a:ext cx="1824" cy="1104"/>
              </a:xfrm>
              <a:prstGeom prst="rect">
                <a:avLst/>
              </a:prstGeom>
              <a:solidFill>
                <a:schemeClr val="bg1">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16" name="Line 24"/>
              <p:cNvSpPr>
                <a:spLocks noChangeShapeType="1"/>
              </p:cNvSpPr>
              <p:nvPr/>
            </p:nvSpPr>
            <p:spPr bwMode="auto">
              <a:xfrm flipV="1">
                <a:off x="2064" y="2016"/>
                <a:ext cx="0" cy="115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17" name="Line 25"/>
              <p:cNvSpPr>
                <a:spLocks noChangeShapeType="1"/>
              </p:cNvSpPr>
              <p:nvPr/>
            </p:nvSpPr>
            <p:spPr bwMode="auto">
              <a:xfrm>
                <a:off x="2064" y="3168"/>
                <a:ext cx="201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18" name="Line 26"/>
              <p:cNvSpPr>
                <a:spLocks noChangeShapeType="1"/>
              </p:cNvSpPr>
              <p:nvPr/>
            </p:nvSpPr>
            <p:spPr bwMode="auto">
              <a:xfrm>
                <a:off x="2064" y="2160"/>
                <a:ext cx="20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19" name="Line 27"/>
              <p:cNvSpPr>
                <a:spLocks noChangeShapeType="1"/>
              </p:cNvSpPr>
              <p:nvPr/>
            </p:nvSpPr>
            <p:spPr bwMode="auto">
              <a:xfrm>
                <a:off x="2064" y="3072"/>
                <a:ext cx="20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20" name="Line 28"/>
              <p:cNvSpPr>
                <a:spLocks noChangeShapeType="1"/>
              </p:cNvSpPr>
              <p:nvPr/>
            </p:nvSpPr>
            <p:spPr bwMode="auto">
              <a:xfrm flipV="1">
                <a:off x="2160" y="2016"/>
                <a:ext cx="0" cy="11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21" name="Line 29"/>
              <p:cNvSpPr>
                <a:spLocks noChangeShapeType="1"/>
              </p:cNvSpPr>
              <p:nvPr/>
            </p:nvSpPr>
            <p:spPr bwMode="auto">
              <a:xfrm flipV="1">
                <a:off x="3936" y="2016"/>
                <a:ext cx="0" cy="11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16222"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 y="2996"/>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23"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3" y="3002"/>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24"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 y="2574"/>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25"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 y="2382"/>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26"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 y="2092"/>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27"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 y="2103"/>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6228" name="Text Box 36"/>
              <p:cNvSpPr txBox="1">
                <a:spLocks noChangeArrowheads="1"/>
              </p:cNvSpPr>
              <p:nvPr/>
            </p:nvSpPr>
            <p:spPr bwMode="auto">
              <a:xfrm>
                <a:off x="3744" y="3129"/>
                <a:ext cx="2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b="1">
                    <a:latin typeface="Tahoma" pitchFamily="34" charset="0"/>
                  </a:rPr>
                  <a:t>x</a:t>
                </a:r>
                <a:endParaRPr lang="en-US" sz="1800" b="1">
                  <a:latin typeface="Tahoma" pitchFamily="34" charset="0"/>
                </a:endParaRPr>
              </a:p>
            </p:txBody>
          </p:sp>
          <p:sp>
            <p:nvSpPr>
              <p:cNvPr id="1416229" name="Text Box 37"/>
              <p:cNvSpPr txBox="1">
                <a:spLocks noChangeArrowheads="1"/>
              </p:cNvSpPr>
              <p:nvPr/>
            </p:nvSpPr>
            <p:spPr bwMode="auto">
              <a:xfrm>
                <a:off x="1872" y="2112"/>
                <a:ext cx="1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b="1">
                    <a:latin typeface="Tahoma" pitchFamily="34" charset="0"/>
                  </a:rPr>
                  <a:t>t</a:t>
                </a:r>
                <a:endParaRPr lang="en-US" sz="1800" b="1">
                  <a:latin typeface="Tahoma" pitchFamily="34" charset="0"/>
                </a:endParaRPr>
              </a:p>
            </p:txBody>
          </p:sp>
        </p:grpSp>
      </p:grpSp>
      <p:grpSp>
        <p:nvGrpSpPr>
          <p:cNvPr id="1416230" name="Group 38"/>
          <p:cNvGrpSpPr>
            <a:grpSpLocks/>
          </p:cNvGrpSpPr>
          <p:nvPr/>
        </p:nvGrpSpPr>
        <p:grpSpPr bwMode="auto">
          <a:xfrm>
            <a:off x="4800600" y="1530350"/>
            <a:ext cx="3886200" cy="3048000"/>
            <a:chOff x="3024" y="1296"/>
            <a:chExt cx="2448" cy="1920"/>
          </a:xfrm>
        </p:grpSpPr>
        <p:sp>
          <p:nvSpPr>
            <p:cNvPr id="1416231" name="Rectangle 39"/>
            <p:cNvSpPr>
              <a:spLocks noChangeArrowheads="1"/>
            </p:cNvSpPr>
            <p:nvPr/>
          </p:nvSpPr>
          <p:spPr bwMode="auto">
            <a:xfrm>
              <a:off x="3024" y="1296"/>
              <a:ext cx="2448" cy="1920"/>
            </a:xfrm>
            <a:prstGeom prst="rect">
              <a:avLst/>
            </a:prstGeom>
            <a:solidFill>
              <a:schemeClr val="bg1"/>
            </a:solidFill>
            <a:ln w="38100">
              <a:solidFill>
                <a:schemeClr val="tx1"/>
              </a:solidFill>
              <a:miter lim="800000"/>
              <a:headEnd/>
              <a:tailEnd/>
            </a:ln>
            <a:effectLst>
              <a:outerShdw dist="107763" dir="2700000" algn="ctr" rotWithShape="0">
                <a:srgbClr val="969696"/>
              </a:outerShdw>
            </a:effectLst>
          </p:spPr>
          <p:txBody>
            <a:bodyPr wrap="none" anchor="ctr"/>
            <a:lstStyle/>
            <a:p>
              <a:endParaRPr lang="en-US"/>
            </a:p>
          </p:txBody>
        </p:sp>
        <p:grpSp>
          <p:nvGrpSpPr>
            <p:cNvPr id="1416232" name="Group 40"/>
            <p:cNvGrpSpPr>
              <a:grpSpLocks/>
            </p:cNvGrpSpPr>
            <p:nvPr/>
          </p:nvGrpSpPr>
          <p:grpSpPr bwMode="auto">
            <a:xfrm>
              <a:off x="3120" y="1632"/>
              <a:ext cx="2208" cy="1344"/>
              <a:chOff x="1872" y="2016"/>
              <a:chExt cx="2208" cy="1344"/>
            </a:xfrm>
          </p:grpSpPr>
          <p:sp>
            <p:nvSpPr>
              <p:cNvPr id="1416233" name="Freeform 41"/>
              <p:cNvSpPr>
                <a:spLocks/>
              </p:cNvSpPr>
              <p:nvPr/>
            </p:nvSpPr>
            <p:spPr bwMode="auto">
              <a:xfrm>
                <a:off x="3312" y="2160"/>
                <a:ext cx="624" cy="288"/>
              </a:xfrm>
              <a:custGeom>
                <a:avLst/>
                <a:gdLst>
                  <a:gd name="T0" fmla="*/ 624 w 624"/>
                  <a:gd name="T1" fmla="*/ 288 h 288"/>
                  <a:gd name="T2" fmla="*/ 480 w 624"/>
                  <a:gd name="T3" fmla="*/ 144 h 288"/>
                  <a:gd name="T4" fmla="*/ 0 w 624"/>
                  <a:gd name="T5" fmla="*/ 0 h 288"/>
                </a:gdLst>
                <a:ahLst/>
                <a:cxnLst>
                  <a:cxn ang="0">
                    <a:pos x="T0" y="T1"/>
                  </a:cxn>
                  <a:cxn ang="0">
                    <a:pos x="T2" y="T3"/>
                  </a:cxn>
                  <a:cxn ang="0">
                    <a:pos x="T4" y="T5"/>
                  </a:cxn>
                </a:cxnLst>
                <a:rect l="0" t="0" r="r" b="b"/>
                <a:pathLst>
                  <a:path w="624" h="288">
                    <a:moveTo>
                      <a:pt x="624" y="288"/>
                    </a:moveTo>
                    <a:cubicBezTo>
                      <a:pt x="604" y="240"/>
                      <a:pt x="584" y="192"/>
                      <a:pt x="480" y="144"/>
                    </a:cubicBezTo>
                    <a:cubicBezTo>
                      <a:pt x="376" y="96"/>
                      <a:pt x="120" y="32"/>
                      <a:pt x="0" y="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34" name="Freeform 42"/>
              <p:cNvSpPr>
                <a:spLocks/>
              </p:cNvSpPr>
              <p:nvPr/>
            </p:nvSpPr>
            <p:spPr bwMode="auto">
              <a:xfrm>
                <a:off x="3024" y="2640"/>
                <a:ext cx="912" cy="432"/>
              </a:xfrm>
              <a:custGeom>
                <a:avLst/>
                <a:gdLst>
                  <a:gd name="T0" fmla="*/ 0 w 912"/>
                  <a:gd name="T1" fmla="*/ 432 h 432"/>
                  <a:gd name="T2" fmla="*/ 192 w 912"/>
                  <a:gd name="T3" fmla="*/ 48 h 432"/>
                  <a:gd name="T4" fmla="*/ 432 w 912"/>
                  <a:gd name="T5" fmla="*/ 288 h 432"/>
                  <a:gd name="T6" fmla="*/ 912 w 912"/>
                  <a:gd name="T7" fmla="*/ 0 h 432"/>
                </a:gdLst>
                <a:ahLst/>
                <a:cxnLst>
                  <a:cxn ang="0">
                    <a:pos x="T0" y="T1"/>
                  </a:cxn>
                  <a:cxn ang="0">
                    <a:pos x="T2" y="T3"/>
                  </a:cxn>
                  <a:cxn ang="0">
                    <a:pos x="T4" y="T5"/>
                  </a:cxn>
                  <a:cxn ang="0">
                    <a:pos x="T6" y="T7"/>
                  </a:cxn>
                </a:cxnLst>
                <a:rect l="0" t="0" r="r" b="b"/>
                <a:pathLst>
                  <a:path w="912" h="432">
                    <a:moveTo>
                      <a:pt x="0" y="432"/>
                    </a:moveTo>
                    <a:cubicBezTo>
                      <a:pt x="60" y="252"/>
                      <a:pt x="120" y="72"/>
                      <a:pt x="192" y="48"/>
                    </a:cubicBezTo>
                    <a:cubicBezTo>
                      <a:pt x="264" y="24"/>
                      <a:pt x="312" y="296"/>
                      <a:pt x="432" y="288"/>
                    </a:cubicBezTo>
                    <a:cubicBezTo>
                      <a:pt x="552" y="280"/>
                      <a:pt x="732" y="140"/>
                      <a:pt x="912" y="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35" name="Freeform 43"/>
              <p:cNvSpPr>
                <a:spLocks/>
              </p:cNvSpPr>
              <p:nvPr/>
            </p:nvSpPr>
            <p:spPr bwMode="auto">
              <a:xfrm>
                <a:off x="2592" y="2400"/>
                <a:ext cx="144" cy="384"/>
              </a:xfrm>
              <a:custGeom>
                <a:avLst/>
                <a:gdLst>
                  <a:gd name="T0" fmla="*/ 144 w 144"/>
                  <a:gd name="T1" fmla="*/ 384 h 384"/>
                  <a:gd name="T2" fmla="*/ 0 w 144"/>
                  <a:gd name="T3" fmla="*/ 192 h 384"/>
                  <a:gd name="T4" fmla="*/ 144 w 144"/>
                  <a:gd name="T5" fmla="*/ 0 h 384"/>
                </a:gdLst>
                <a:ahLst/>
                <a:cxnLst>
                  <a:cxn ang="0">
                    <a:pos x="T0" y="T1"/>
                  </a:cxn>
                  <a:cxn ang="0">
                    <a:pos x="T2" y="T3"/>
                  </a:cxn>
                  <a:cxn ang="0">
                    <a:pos x="T4" y="T5"/>
                  </a:cxn>
                </a:cxnLst>
                <a:rect l="0" t="0" r="r" b="b"/>
                <a:pathLst>
                  <a:path w="144" h="384">
                    <a:moveTo>
                      <a:pt x="144" y="384"/>
                    </a:moveTo>
                    <a:cubicBezTo>
                      <a:pt x="72" y="320"/>
                      <a:pt x="0" y="256"/>
                      <a:pt x="0" y="192"/>
                    </a:cubicBezTo>
                    <a:cubicBezTo>
                      <a:pt x="0" y="128"/>
                      <a:pt x="112" y="24"/>
                      <a:pt x="144" y="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36" name="Freeform 44"/>
              <p:cNvSpPr>
                <a:spLocks/>
              </p:cNvSpPr>
              <p:nvPr/>
            </p:nvSpPr>
            <p:spPr bwMode="auto">
              <a:xfrm flipH="1">
                <a:off x="2736" y="2400"/>
                <a:ext cx="144" cy="384"/>
              </a:xfrm>
              <a:custGeom>
                <a:avLst/>
                <a:gdLst>
                  <a:gd name="T0" fmla="*/ 144 w 144"/>
                  <a:gd name="T1" fmla="*/ 384 h 384"/>
                  <a:gd name="T2" fmla="*/ 0 w 144"/>
                  <a:gd name="T3" fmla="*/ 192 h 384"/>
                  <a:gd name="T4" fmla="*/ 144 w 144"/>
                  <a:gd name="T5" fmla="*/ 0 h 384"/>
                </a:gdLst>
                <a:ahLst/>
                <a:cxnLst>
                  <a:cxn ang="0">
                    <a:pos x="T0" y="T1"/>
                  </a:cxn>
                  <a:cxn ang="0">
                    <a:pos x="T2" y="T3"/>
                  </a:cxn>
                  <a:cxn ang="0">
                    <a:pos x="T4" y="T5"/>
                  </a:cxn>
                </a:cxnLst>
                <a:rect l="0" t="0" r="r" b="b"/>
                <a:pathLst>
                  <a:path w="144" h="384">
                    <a:moveTo>
                      <a:pt x="144" y="384"/>
                    </a:moveTo>
                    <a:cubicBezTo>
                      <a:pt x="72" y="320"/>
                      <a:pt x="0" y="256"/>
                      <a:pt x="0" y="192"/>
                    </a:cubicBezTo>
                    <a:cubicBezTo>
                      <a:pt x="0" y="128"/>
                      <a:pt x="112" y="24"/>
                      <a:pt x="144" y="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37" name="Freeform 45"/>
              <p:cNvSpPr>
                <a:spLocks/>
              </p:cNvSpPr>
              <p:nvPr/>
            </p:nvSpPr>
            <p:spPr bwMode="auto">
              <a:xfrm>
                <a:off x="2272" y="2160"/>
                <a:ext cx="272" cy="912"/>
              </a:xfrm>
              <a:custGeom>
                <a:avLst/>
                <a:gdLst>
                  <a:gd name="T0" fmla="*/ 272 w 272"/>
                  <a:gd name="T1" fmla="*/ 912 h 912"/>
                  <a:gd name="T2" fmla="*/ 32 w 272"/>
                  <a:gd name="T3" fmla="*/ 480 h 912"/>
                  <a:gd name="T4" fmla="*/ 80 w 272"/>
                  <a:gd name="T5" fmla="*/ 0 h 912"/>
                </a:gdLst>
                <a:ahLst/>
                <a:cxnLst>
                  <a:cxn ang="0">
                    <a:pos x="T0" y="T1"/>
                  </a:cxn>
                  <a:cxn ang="0">
                    <a:pos x="T2" y="T3"/>
                  </a:cxn>
                  <a:cxn ang="0">
                    <a:pos x="T4" y="T5"/>
                  </a:cxn>
                </a:cxnLst>
                <a:rect l="0" t="0" r="r" b="b"/>
                <a:pathLst>
                  <a:path w="272" h="912">
                    <a:moveTo>
                      <a:pt x="272" y="912"/>
                    </a:moveTo>
                    <a:cubicBezTo>
                      <a:pt x="168" y="772"/>
                      <a:pt x="64" y="632"/>
                      <a:pt x="32" y="480"/>
                    </a:cubicBezTo>
                    <a:cubicBezTo>
                      <a:pt x="0" y="328"/>
                      <a:pt x="40" y="164"/>
                      <a:pt x="80" y="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16238"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 y="2574"/>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39"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 y="2092"/>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4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 y="2103"/>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41"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 y="2996"/>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42"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3" y="3002"/>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43"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 y="2382"/>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6244" name="Rectangle 52"/>
              <p:cNvSpPr>
                <a:spLocks noChangeArrowheads="1"/>
              </p:cNvSpPr>
              <p:nvPr/>
            </p:nvSpPr>
            <p:spPr bwMode="auto">
              <a:xfrm>
                <a:off x="2208" y="2064"/>
                <a:ext cx="1824" cy="1104"/>
              </a:xfrm>
              <a:prstGeom prst="rect">
                <a:avLst/>
              </a:prstGeom>
              <a:solidFill>
                <a:schemeClr val="bg1">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16245"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 y="2857"/>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46"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7" y="2621"/>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47"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 y="2705"/>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48"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 y="2335"/>
                <a:ext cx="15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6249" name="Line 57"/>
              <p:cNvSpPr>
                <a:spLocks noChangeShapeType="1"/>
              </p:cNvSpPr>
              <p:nvPr/>
            </p:nvSpPr>
            <p:spPr bwMode="auto">
              <a:xfrm flipV="1">
                <a:off x="2064" y="2016"/>
                <a:ext cx="0" cy="115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50" name="Line 58"/>
              <p:cNvSpPr>
                <a:spLocks noChangeShapeType="1"/>
              </p:cNvSpPr>
              <p:nvPr/>
            </p:nvSpPr>
            <p:spPr bwMode="auto">
              <a:xfrm>
                <a:off x="2064" y="3168"/>
                <a:ext cx="201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51" name="Line 59"/>
              <p:cNvSpPr>
                <a:spLocks noChangeShapeType="1"/>
              </p:cNvSpPr>
              <p:nvPr/>
            </p:nvSpPr>
            <p:spPr bwMode="auto">
              <a:xfrm>
                <a:off x="2064" y="2160"/>
                <a:ext cx="20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52" name="Line 60"/>
              <p:cNvSpPr>
                <a:spLocks noChangeShapeType="1"/>
              </p:cNvSpPr>
              <p:nvPr/>
            </p:nvSpPr>
            <p:spPr bwMode="auto">
              <a:xfrm>
                <a:off x="2064" y="3072"/>
                <a:ext cx="20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53" name="Line 61"/>
              <p:cNvSpPr>
                <a:spLocks noChangeShapeType="1"/>
              </p:cNvSpPr>
              <p:nvPr/>
            </p:nvSpPr>
            <p:spPr bwMode="auto">
              <a:xfrm flipV="1">
                <a:off x="2160" y="2016"/>
                <a:ext cx="0" cy="11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54" name="Line 62"/>
              <p:cNvSpPr>
                <a:spLocks noChangeShapeType="1"/>
              </p:cNvSpPr>
              <p:nvPr/>
            </p:nvSpPr>
            <p:spPr bwMode="auto">
              <a:xfrm flipV="1">
                <a:off x="3936" y="2016"/>
                <a:ext cx="0" cy="11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6255" name="Text Box 63"/>
              <p:cNvSpPr txBox="1">
                <a:spLocks noChangeArrowheads="1"/>
              </p:cNvSpPr>
              <p:nvPr/>
            </p:nvSpPr>
            <p:spPr bwMode="auto">
              <a:xfrm>
                <a:off x="3744" y="3129"/>
                <a:ext cx="2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b="1">
                    <a:latin typeface="Tahoma" pitchFamily="34" charset="0"/>
                  </a:rPr>
                  <a:t>x</a:t>
                </a:r>
                <a:endParaRPr lang="en-US" sz="1800" b="1">
                  <a:latin typeface="Tahoma" pitchFamily="34" charset="0"/>
                </a:endParaRPr>
              </a:p>
            </p:txBody>
          </p:sp>
          <p:sp>
            <p:nvSpPr>
              <p:cNvPr id="1416256" name="Text Box 64"/>
              <p:cNvSpPr txBox="1">
                <a:spLocks noChangeArrowheads="1"/>
              </p:cNvSpPr>
              <p:nvPr/>
            </p:nvSpPr>
            <p:spPr bwMode="auto">
              <a:xfrm>
                <a:off x="1872" y="2112"/>
                <a:ext cx="1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b="1">
                    <a:latin typeface="Tahoma" pitchFamily="34" charset="0"/>
                  </a:rPr>
                  <a:t>t</a:t>
                </a:r>
                <a:endParaRPr lang="en-US" sz="1800" b="1">
                  <a:latin typeface="Tahoma" pitchFamily="34" charset="0"/>
                </a:endParaRPr>
              </a:p>
            </p:txBody>
          </p:sp>
        </p:grpSp>
      </p:grpSp>
      <p:grpSp>
        <p:nvGrpSpPr>
          <p:cNvPr id="1416257" name="Group 65"/>
          <p:cNvGrpSpPr>
            <a:grpSpLocks/>
          </p:cNvGrpSpPr>
          <p:nvPr/>
        </p:nvGrpSpPr>
        <p:grpSpPr bwMode="auto">
          <a:xfrm>
            <a:off x="381000" y="2614613"/>
            <a:ext cx="3962400" cy="3275012"/>
            <a:chOff x="240" y="1979"/>
            <a:chExt cx="2496" cy="2063"/>
          </a:xfrm>
        </p:grpSpPr>
        <p:grpSp>
          <p:nvGrpSpPr>
            <p:cNvPr id="1416258" name="Group 66"/>
            <p:cNvGrpSpPr>
              <a:grpSpLocks/>
            </p:cNvGrpSpPr>
            <p:nvPr/>
          </p:nvGrpSpPr>
          <p:grpSpPr bwMode="auto">
            <a:xfrm>
              <a:off x="906" y="1979"/>
              <a:ext cx="1590" cy="798"/>
              <a:chOff x="2442" y="2363"/>
              <a:chExt cx="1590" cy="798"/>
            </a:xfrm>
          </p:grpSpPr>
          <p:pic>
            <p:nvPicPr>
              <p:cNvPr id="1416259" name="Picture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2" y="2968"/>
                <a:ext cx="197"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60" name="Picture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6" y="2968"/>
                <a:ext cx="197"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61" name="Picture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5" y="2363"/>
                <a:ext cx="197"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16262" name="Text Box 70"/>
            <p:cNvSpPr txBox="1">
              <a:spLocks noChangeArrowheads="1"/>
            </p:cNvSpPr>
            <p:nvPr/>
          </p:nvSpPr>
          <p:spPr bwMode="auto">
            <a:xfrm>
              <a:off x="240" y="3792"/>
              <a:ext cx="12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i="1">
                  <a:latin typeface="Tahoma" pitchFamily="34" charset="0"/>
                </a:rPr>
                <a:t>Entry Events</a:t>
              </a:r>
              <a:endParaRPr lang="en-US" i="1">
                <a:latin typeface="Tahoma" pitchFamily="34" charset="0"/>
              </a:endParaRPr>
            </a:p>
          </p:txBody>
        </p:sp>
        <p:sp>
          <p:nvSpPr>
            <p:cNvPr id="1416263" name="Text Box 71"/>
            <p:cNvSpPr txBox="1">
              <a:spLocks noChangeArrowheads="1"/>
            </p:cNvSpPr>
            <p:nvPr/>
          </p:nvSpPr>
          <p:spPr bwMode="auto">
            <a:xfrm>
              <a:off x="240" y="3552"/>
              <a:ext cx="2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i="1">
                  <a:latin typeface="Tahoma" pitchFamily="34" charset="0"/>
                </a:rPr>
                <a:t>Occurences of feature at t_min</a:t>
              </a:r>
              <a:endParaRPr lang="en-US" i="1">
                <a:latin typeface="Tahoma" pitchFamily="34" charset="0"/>
              </a:endParaRPr>
            </a:p>
          </p:txBody>
        </p:sp>
      </p:grpSp>
      <p:grpSp>
        <p:nvGrpSpPr>
          <p:cNvPr id="1416264" name="Group 72"/>
          <p:cNvGrpSpPr>
            <a:grpSpLocks/>
          </p:cNvGrpSpPr>
          <p:nvPr/>
        </p:nvGrpSpPr>
        <p:grpSpPr bwMode="auto">
          <a:xfrm>
            <a:off x="4953000" y="3130550"/>
            <a:ext cx="2674938" cy="2378075"/>
            <a:chOff x="3120" y="2304"/>
            <a:chExt cx="1685" cy="1498"/>
          </a:xfrm>
        </p:grpSpPr>
        <p:grpSp>
          <p:nvGrpSpPr>
            <p:cNvPr id="1416265" name="Group 73"/>
            <p:cNvGrpSpPr>
              <a:grpSpLocks/>
            </p:cNvGrpSpPr>
            <p:nvPr/>
          </p:nvGrpSpPr>
          <p:grpSpPr bwMode="auto">
            <a:xfrm>
              <a:off x="3889" y="2304"/>
              <a:ext cx="916" cy="341"/>
              <a:chOff x="2641" y="2688"/>
              <a:chExt cx="916" cy="341"/>
            </a:xfrm>
          </p:grpSpPr>
          <p:pic>
            <p:nvPicPr>
              <p:cNvPr id="1416266"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2836"/>
                <a:ext cx="197"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6267"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 y="2688"/>
                <a:ext cx="197"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16268" name="Text Box 76"/>
            <p:cNvSpPr txBox="1">
              <a:spLocks noChangeArrowheads="1"/>
            </p:cNvSpPr>
            <p:nvPr/>
          </p:nvSpPr>
          <p:spPr bwMode="auto">
            <a:xfrm>
              <a:off x="3120" y="3552"/>
              <a:ext cx="15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i="1">
                  <a:latin typeface="Tahoma" pitchFamily="34" charset="0"/>
                </a:rPr>
                <a:t>Birth Events</a:t>
              </a:r>
              <a:endParaRPr lang="en-US" i="1">
                <a:latin typeface="Tahoma"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16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162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16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16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42" name="Rectangle 2"/>
          <p:cNvSpPr>
            <a:spLocks noChangeArrowheads="1"/>
          </p:cNvSpPr>
          <p:nvPr/>
        </p:nvSpPr>
        <p:spPr bwMode="auto">
          <a:xfrm>
            <a:off x="0" y="844550"/>
            <a:ext cx="9144000" cy="533400"/>
          </a:xfrm>
          <a:prstGeom prst="rect">
            <a:avLst/>
          </a:prstGeom>
          <a:solidFill>
            <a:srgbClr val="C0C0C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2643" name="Rectangle 3"/>
          <p:cNvSpPr>
            <a:spLocks noGrp="1" noChangeArrowheads="1"/>
          </p:cNvSpPr>
          <p:nvPr>
            <p:ph type="title"/>
          </p:nvPr>
        </p:nvSpPr>
        <p:spPr/>
        <p:txBody>
          <a:bodyPr/>
          <a:lstStyle/>
          <a:p>
            <a:r>
              <a:rPr lang="de-DE"/>
              <a:t>Tracking Critical Points in 2D</a:t>
            </a:r>
            <a:endParaRPr lang="en-US"/>
          </a:p>
        </p:txBody>
      </p:sp>
      <p:pic>
        <p:nvPicPr>
          <p:cNvPr id="1392647" name="ANoiseNewFFF.avi">
            <a:hlinkClick r:id="" action="ppaction://media"/>
          </p:cNvPr>
          <p:cNvPicPr>
            <a:picLocks noGrp="1" noChangeAspect="1" noChangeArrowheads="1"/>
          </p:cNvPicPr>
          <p:nvPr>
            <p:ph idx="4294967295"/>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tretch>
            <a:fillRect/>
          </a:stretch>
        </p:blipFill>
        <p:spPr>
          <a:xfrm>
            <a:off x="4632325" y="1524000"/>
            <a:ext cx="4511675" cy="4511675"/>
          </a:xfrm>
          <a:ln/>
        </p:spPr>
      </p:pic>
      <p:sp>
        <p:nvSpPr>
          <p:cNvPr id="1392644" name="Text Box 4"/>
          <p:cNvSpPr txBox="1">
            <a:spLocks noChangeArrowheads="1"/>
          </p:cNvSpPr>
          <p:nvPr/>
        </p:nvSpPr>
        <p:spPr bwMode="auto">
          <a:xfrm>
            <a:off x="1358900" y="920750"/>
            <a:ext cx="2832100" cy="381000"/>
          </a:xfrm>
          <a:prstGeom prst="rect">
            <a:avLst/>
          </a:prstGeom>
          <a:solidFill>
            <a:schemeClr val="tx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a:solidFill>
                  <a:schemeClr val="bg1"/>
                </a:solidFill>
                <a:latin typeface="Tahoma" pitchFamily="34" charset="0"/>
              </a:rPr>
              <a:t>1. Find all seeds</a:t>
            </a:r>
            <a:endParaRPr lang="en-US">
              <a:solidFill>
                <a:schemeClr val="bg1"/>
              </a:solidFill>
              <a:latin typeface="Tahoma" pitchFamily="34" charset="0"/>
            </a:endParaRPr>
          </a:p>
        </p:txBody>
      </p:sp>
      <p:sp>
        <p:nvSpPr>
          <p:cNvPr id="1392645" name="Text Box 5"/>
          <p:cNvSpPr txBox="1">
            <a:spLocks noChangeArrowheads="1"/>
          </p:cNvSpPr>
          <p:nvPr/>
        </p:nvSpPr>
        <p:spPr bwMode="auto">
          <a:xfrm>
            <a:off x="5410200" y="692150"/>
            <a:ext cx="2819400" cy="685800"/>
          </a:xfrm>
          <a:prstGeom prst="rect">
            <a:avLst/>
          </a:prstGeom>
          <a:solidFill>
            <a:schemeClr val="tx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b="1">
                <a:solidFill>
                  <a:schemeClr val="bg1"/>
                </a:solidFill>
                <a:latin typeface="Tahoma" pitchFamily="34" charset="0"/>
              </a:rPr>
              <a:t>2. Integrate</a:t>
            </a:r>
            <a:endParaRPr lang="en-US" b="1">
              <a:solidFill>
                <a:schemeClr val="bg1"/>
              </a:solidFill>
              <a:latin typeface="Tahoma" pitchFamily="34" charset="0"/>
            </a:endParaRPr>
          </a:p>
        </p:txBody>
      </p:sp>
      <p:sp>
        <p:nvSpPr>
          <p:cNvPr id="1392646" name="Line 6"/>
          <p:cNvSpPr>
            <a:spLocks noChangeShapeType="1"/>
          </p:cNvSpPr>
          <p:nvPr/>
        </p:nvSpPr>
        <p:spPr bwMode="auto">
          <a:xfrm>
            <a:off x="0" y="1377950"/>
            <a:ext cx="914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2648" name="Text Box 8"/>
          <p:cNvSpPr txBox="1">
            <a:spLocks noChangeArrowheads="1"/>
          </p:cNvSpPr>
          <p:nvPr/>
        </p:nvSpPr>
        <p:spPr bwMode="auto">
          <a:xfrm>
            <a:off x="323850" y="1844675"/>
            <a:ext cx="348615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9388" indent="-179388" algn="l">
              <a:defRPr>
                <a:solidFill>
                  <a:schemeClr val="tx1"/>
                </a:solidFill>
                <a:latin typeface="Arial" charset="0"/>
                <a:cs typeface="Arial" charset="0"/>
              </a:defRPr>
            </a:lvl1pPr>
            <a:lvl2pPr algn="l">
              <a:defRPr>
                <a:solidFill>
                  <a:schemeClr val="tx1"/>
                </a:solidFill>
                <a:latin typeface="Arial" charset="0"/>
                <a:cs typeface="Arial" charset="0"/>
              </a:defRPr>
            </a:lvl2pPr>
            <a:lvl3pPr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a:lnSpc>
                <a:spcPct val="110000"/>
              </a:lnSpc>
              <a:buFontTx/>
              <a:buChar char="•"/>
            </a:pPr>
            <a:r>
              <a:rPr lang="en-US" sz="1800" dirty="0" smtClean="0"/>
              <a:t>Slice-wise data access</a:t>
            </a:r>
          </a:p>
          <a:p>
            <a:pPr>
              <a:lnSpc>
                <a:spcPct val="110000"/>
              </a:lnSpc>
              <a:buFontTx/>
              <a:buChar char="•"/>
            </a:pPr>
            <a:endParaRPr lang="en-US" sz="1800" dirty="0" smtClean="0"/>
          </a:p>
          <a:p>
            <a:pPr>
              <a:lnSpc>
                <a:spcPct val="110000"/>
              </a:lnSpc>
              <a:buFontTx/>
              <a:buChar char="•"/>
            </a:pPr>
            <a:r>
              <a:rPr lang="en-US" sz="1800" dirty="0" smtClean="0"/>
              <a:t>Each data item is visited once</a:t>
            </a:r>
          </a:p>
          <a:p>
            <a:pPr>
              <a:lnSpc>
                <a:spcPct val="110000"/>
              </a:lnSpc>
              <a:buFontTx/>
              <a:buChar char="•"/>
            </a:pPr>
            <a:endParaRPr lang="en-US" sz="1800" dirty="0" smtClean="0"/>
          </a:p>
          <a:p>
            <a:pPr>
              <a:lnSpc>
                <a:spcPct val="110000"/>
              </a:lnSpc>
              <a:buFontTx/>
              <a:buChar char="•"/>
            </a:pPr>
            <a:endParaRPr lang="en-US" sz="1800" dirty="0" smtClean="0"/>
          </a:p>
          <a:p>
            <a:pPr>
              <a:lnSpc>
                <a:spcPct val="110000"/>
              </a:lnSpc>
              <a:buFontTx/>
              <a:buChar char="•"/>
            </a:pPr>
            <a:r>
              <a:rPr lang="en-US" sz="1800" dirty="0" smtClean="0"/>
              <a:t>One sweep through the data</a:t>
            </a:r>
          </a:p>
          <a:p>
            <a:pPr>
              <a:lnSpc>
                <a:spcPct val="110000"/>
              </a:lnSpc>
              <a:buFontTx/>
              <a:buChar char="•"/>
            </a:pPr>
            <a:endParaRPr lang="en-US" sz="1800" dirty="0" smtClean="0"/>
          </a:p>
          <a:p>
            <a:pPr>
              <a:lnSpc>
                <a:spcPct val="110000"/>
              </a:lnSpc>
              <a:buFontTx/>
              <a:buChar char="•"/>
            </a:pPr>
            <a:r>
              <a:rPr lang="en-US" sz="1800" dirty="0" smtClean="0"/>
              <a:t>Only two time slices at once in memory</a:t>
            </a:r>
          </a:p>
          <a:p>
            <a:pPr>
              <a:lnSpc>
                <a:spcPct val="110000"/>
              </a:lnSpc>
              <a:buFontTx/>
              <a:buChar char="•"/>
            </a:pPr>
            <a:endParaRPr lang="en-US" sz="1800" dirty="0" smtClean="0"/>
          </a:p>
          <a:p>
            <a:pPr>
              <a:lnSpc>
                <a:spcPct val="110000"/>
              </a:lnSpc>
              <a:buFontTx/>
              <a:buChar char="•"/>
            </a:pP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0000" fill="hold"/>
                                        <p:tgtEl>
                                          <p:spTgt spid="139264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392647"/>
                </p:tgtEl>
              </p:cMediaNode>
            </p:video>
            <p:seq concurrent="1" nextAc="seek">
              <p:cTn id="8" restart="whenNotActive" fill="hold" evtFilter="cancelBubble" nodeType="interactiveSeq">
                <p:stCondLst>
                  <p:cond evt="onClick" delay="0">
                    <p:tgtEl>
                      <p:spTgt spid="1392647"/>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392647"/>
                                        </p:tgtEl>
                                      </p:cBhvr>
                                    </p:cmd>
                                  </p:childTnLst>
                                </p:cTn>
                              </p:par>
                            </p:childTnLst>
                          </p:cTn>
                        </p:par>
                      </p:childTnLst>
                    </p:cTn>
                  </p:par>
                </p:childTnLst>
              </p:cTn>
              <p:nextCondLst>
                <p:cond evt="onClick" delay="0">
                  <p:tgtEl>
                    <p:spTgt spid="1392647"/>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3666" name="Rectangle 2"/>
          <p:cNvSpPr>
            <a:spLocks noGrp="1" noChangeArrowheads="1"/>
          </p:cNvSpPr>
          <p:nvPr>
            <p:ph type="title"/>
          </p:nvPr>
        </p:nvSpPr>
        <p:spPr/>
        <p:txBody>
          <a:bodyPr/>
          <a:lstStyle/>
          <a:p>
            <a:endParaRPr lang="en-US"/>
          </a:p>
        </p:txBody>
      </p:sp>
      <p:pic>
        <p:nvPicPr>
          <p:cNvPr id="1393667" name="Picture 3" descr="Cavity2D100NoEvents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97100" y="333375"/>
            <a:ext cx="5064125" cy="5759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93668" name="Picture 4" descr="Cavity2DFullSmallBBo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850" y="115888"/>
            <a:ext cx="619125" cy="6626225"/>
          </a:xfrm>
          <a:prstGeom prst="rect">
            <a:avLst/>
          </a:prstGeom>
          <a:noFill/>
          <a:ln w="9525">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393669" name="Text Box 5"/>
          <p:cNvSpPr txBox="1">
            <a:spLocks noChangeArrowheads="1"/>
          </p:cNvSpPr>
          <p:nvPr/>
        </p:nvSpPr>
        <p:spPr bwMode="auto">
          <a:xfrm>
            <a:off x="3865563" y="6092825"/>
            <a:ext cx="35147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de-DE" sz="1000"/>
              <a:t>Flow around a 2D Cavity. Data courtesy of Samimy, Noack.</a:t>
            </a:r>
            <a:endParaRPr lang="en-US" sz="1000"/>
          </a:p>
        </p:txBody>
      </p:sp>
      <p:sp>
        <p:nvSpPr>
          <p:cNvPr id="1393670" name="Text Box 6"/>
          <p:cNvSpPr txBox="1">
            <a:spLocks noChangeArrowheads="1"/>
          </p:cNvSpPr>
          <p:nvPr/>
        </p:nvSpPr>
        <p:spPr bwMode="auto">
          <a:xfrm>
            <a:off x="1187450" y="6381750"/>
            <a:ext cx="179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50000"/>
              </a:spcBef>
            </a:pPr>
            <a:r>
              <a:rPr lang="de-DE" sz="1800"/>
              <a:t>1000 time steps</a:t>
            </a:r>
          </a:p>
        </p:txBody>
      </p:sp>
      <p:sp>
        <p:nvSpPr>
          <p:cNvPr id="1393671" name="Line 7"/>
          <p:cNvSpPr>
            <a:spLocks noChangeShapeType="1"/>
          </p:cNvSpPr>
          <p:nvPr/>
        </p:nvSpPr>
        <p:spPr bwMode="auto">
          <a:xfrm flipV="1">
            <a:off x="1187450" y="5248275"/>
            <a:ext cx="0" cy="14938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p:cNvSpPr>
            <a:spLocks noChangeArrowheads="1"/>
          </p:cNvSpPr>
          <p:nvPr/>
        </p:nvSpPr>
        <p:spPr bwMode="auto">
          <a:xfrm>
            <a:off x="0" y="5229225"/>
            <a:ext cx="9144000" cy="288925"/>
          </a:xfrm>
          <a:prstGeom prst="rect">
            <a:avLst/>
          </a:prstGeom>
          <a:solidFill>
            <a:srgbClr val="C0C0C0">
              <a:alpha val="50000"/>
            </a:srgbClr>
          </a:solidFill>
          <a:ln>
            <a:noFill/>
          </a:ln>
          <a:effectLst/>
          <a:extLs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4691" name="Rectangle 3"/>
          <p:cNvSpPr>
            <a:spLocks noChangeArrowheads="1"/>
          </p:cNvSpPr>
          <p:nvPr/>
        </p:nvSpPr>
        <p:spPr bwMode="auto">
          <a:xfrm>
            <a:off x="0" y="4652963"/>
            <a:ext cx="9144000" cy="288925"/>
          </a:xfrm>
          <a:prstGeom prst="rect">
            <a:avLst/>
          </a:prstGeom>
          <a:solidFill>
            <a:schemeClr val="fo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4692" name="Rectangle 4"/>
          <p:cNvSpPr>
            <a:spLocks noChangeArrowheads="1"/>
          </p:cNvSpPr>
          <p:nvPr/>
        </p:nvSpPr>
        <p:spPr bwMode="auto">
          <a:xfrm>
            <a:off x="0" y="4076700"/>
            <a:ext cx="9144000" cy="288925"/>
          </a:xfrm>
          <a:prstGeom prst="rect">
            <a:avLst/>
          </a:prstGeom>
          <a:solidFill>
            <a:schemeClr va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94693" name="Picture 5" descr="Grafik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92150"/>
            <a:ext cx="8763000" cy="2663825"/>
          </a:xfrm>
          <a:prstGeom prst="rect">
            <a:avLst/>
          </a:prstGeom>
          <a:noFill/>
          <a:extLst>
            <a:ext uri="{909E8E84-426E-40DD-AFC4-6F175D3DCCD1}">
              <a14:hiddenFill xmlns:a14="http://schemas.microsoft.com/office/drawing/2010/main">
                <a:solidFill>
                  <a:srgbClr val="FFFFFF"/>
                </a:solidFill>
              </a14:hiddenFill>
            </a:ext>
          </a:extLst>
        </p:spPr>
      </p:pic>
      <p:sp>
        <p:nvSpPr>
          <p:cNvPr id="1394694" name="Rectangle 6"/>
          <p:cNvSpPr>
            <a:spLocks noGrp="1" noChangeArrowheads="1"/>
          </p:cNvSpPr>
          <p:nvPr>
            <p:ph type="ctrTitle" idx="4294967295"/>
          </p:nvPr>
        </p:nvSpPr>
        <p:spPr>
          <a:xfrm>
            <a:off x="1258888" y="1268413"/>
            <a:ext cx="6626225" cy="1470025"/>
          </a:xfrm>
          <a:noFill/>
          <a:ln/>
          <a:extLst>
            <a:ext uri="{909E8E84-426E-40DD-AFC4-6F175D3DCCD1}">
              <a14:hiddenFill xmlns:a14="http://schemas.microsoft.com/office/drawing/2010/main">
                <a:solidFill>
                  <a:schemeClr val="bg1"/>
                </a:solidFill>
              </a14:hiddenFill>
            </a:ext>
          </a:extLst>
        </p:spPr>
        <p:txBody>
          <a:bodyPr/>
          <a:lstStyle/>
          <a:p>
            <a:r>
              <a:rPr lang="en-US" sz="4400" dirty="0"/>
              <a:t>Unified Feature Extraction Architecture</a:t>
            </a:r>
          </a:p>
        </p:txBody>
      </p:sp>
      <p:sp>
        <p:nvSpPr>
          <p:cNvPr id="1394695" name="Text Box 7"/>
          <p:cNvSpPr txBox="1">
            <a:spLocks noChangeArrowheads="1"/>
          </p:cNvSpPr>
          <p:nvPr/>
        </p:nvSpPr>
        <p:spPr bwMode="auto">
          <a:xfrm>
            <a:off x="2771775" y="4005263"/>
            <a:ext cx="3600450" cy="431800"/>
          </a:xfrm>
          <a:prstGeom prst="rect">
            <a:avLst/>
          </a:prstGeom>
          <a:solidFill>
            <a:schemeClr va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Finding Zeros</a:t>
            </a:r>
            <a:endParaRPr lang="en-US" sz="1800">
              <a:solidFill>
                <a:schemeClr val="bg1"/>
              </a:solidFill>
              <a:latin typeface="Tahoma" pitchFamily="34" charset="0"/>
            </a:endParaRPr>
          </a:p>
        </p:txBody>
      </p:sp>
      <p:sp>
        <p:nvSpPr>
          <p:cNvPr id="1394696" name="Text Box 8"/>
          <p:cNvSpPr txBox="1">
            <a:spLocks noChangeArrowheads="1"/>
          </p:cNvSpPr>
          <p:nvPr/>
        </p:nvSpPr>
        <p:spPr bwMode="auto">
          <a:xfrm>
            <a:off x="2771775" y="4581525"/>
            <a:ext cx="3600450" cy="431800"/>
          </a:xfrm>
          <a:prstGeom prst="rect">
            <a:avLst/>
          </a:prstGeom>
          <a:solidFill>
            <a:schemeClr val="fo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Integrating Stream Objects</a:t>
            </a:r>
            <a:endParaRPr lang="en-US" sz="1800">
              <a:solidFill>
                <a:schemeClr val="bg1"/>
              </a:solidFill>
              <a:latin typeface="Tahoma" pitchFamily="34" charset="0"/>
            </a:endParaRPr>
          </a:p>
        </p:txBody>
      </p:sp>
      <p:sp>
        <p:nvSpPr>
          <p:cNvPr id="1394697" name="Text Box 9"/>
          <p:cNvSpPr txBox="1">
            <a:spLocks noChangeArrowheads="1"/>
          </p:cNvSpPr>
          <p:nvPr/>
        </p:nvSpPr>
        <p:spPr bwMode="auto">
          <a:xfrm>
            <a:off x="179388" y="4005263"/>
            <a:ext cx="2447925" cy="1008062"/>
          </a:xfrm>
          <a:prstGeom prst="rect">
            <a:avLst/>
          </a:prstGeom>
          <a:solidFill>
            <a:srgbClr val="FFCC99"/>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latin typeface="Tahoma" pitchFamily="34" charset="0"/>
              </a:rPr>
              <a:t>Feature Flow Fields</a:t>
            </a:r>
            <a:endParaRPr lang="en-US" sz="1800">
              <a:latin typeface="Tahoma" pitchFamily="34" charset="0"/>
            </a:endParaRPr>
          </a:p>
        </p:txBody>
      </p:sp>
      <p:sp>
        <p:nvSpPr>
          <p:cNvPr id="1394698" name="Text Box 10"/>
          <p:cNvSpPr txBox="1">
            <a:spLocks noChangeArrowheads="1"/>
          </p:cNvSpPr>
          <p:nvPr/>
        </p:nvSpPr>
        <p:spPr bwMode="auto">
          <a:xfrm>
            <a:off x="2771775" y="5157788"/>
            <a:ext cx="3600450" cy="431800"/>
          </a:xfrm>
          <a:prstGeom prst="rect">
            <a:avLst/>
          </a:prstGeom>
          <a:solidFill>
            <a:srgbClr val="C0C0C0"/>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Intersecting Stream Objects</a:t>
            </a:r>
            <a:endParaRPr lang="en-US" sz="1800">
              <a:solidFill>
                <a:schemeClr val="bg1"/>
              </a:solidFill>
              <a:latin typeface="Tahoma" pitchFamily="34" charset="0"/>
            </a:endParaRPr>
          </a:p>
        </p:txBody>
      </p:sp>
      <p:sp>
        <p:nvSpPr>
          <p:cNvPr id="1394699" name="Text Box 11"/>
          <p:cNvSpPr txBox="1">
            <a:spLocks noChangeArrowheads="1"/>
          </p:cNvSpPr>
          <p:nvPr/>
        </p:nvSpPr>
        <p:spPr bwMode="auto">
          <a:xfrm>
            <a:off x="6516688" y="4581525"/>
            <a:ext cx="2447925" cy="1008063"/>
          </a:xfrm>
          <a:prstGeom prst="rect">
            <a:avLst/>
          </a:prstGeom>
          <a:solidFill>
            <a:srgbClr val="FFCC99"/>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latin typeface="Tahoma" pitchFamily="34" charset="0"/>
              </a:rPr>
              <a:t>Connectors Approach</a:t>
            </a:r>
            <a:endParaRPr lang="en-US" sz="1800" b="1">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1394699"/>
                                        </p:tgtEl>
                                        <p:attrNameLst>
                                          <p:attrName>style.visibility</p:attrName>
                                        </p:attrNameLst>
                                      </p:cBhvr>
                                      <p:to>
                                        <p:strVal val="visible"/>
                                      </p:to>
                                    </p:set>
                                    <p:anim calcmode="lin" valueType="num">
                                      <p:cBhvr>
                                        <p:cTn id="7" dur="500" fill="hold"/>
                                        <p:tgtEl>
                                          <p:spTgt spid="1394699"/>
                                        </p:tgtEl>
                                        <p:attrNameLst>
                                          <p:attrName>ppt_w</p:attrName>
                                        </p:attrNameLst>
                                      </p:cBhvr>
                                      <p:tavLst>
                                        <p:tav tm="0">
                                          <p:val>
                                            <p:strVal val="4/3*#ppt_w"/>
                                          </p:val>
                                        </p:tav>
                                        <p:tav tm="100000">
                                          <p:val>
                                            <p:strVal val="#ppt_w"/>
                                          </p:val>
                                        </p:tav>
                                      </p:tavLst>
                                    </p:anim>
                                    <p:anim calcmode="lin" valueType="num">
                                      <p:cBhvr>
                                        <p:cTn id="8" dur="500" fill="hold"/>
                                        <p:tgtEl>
                                          <p:spTgt spid="139469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ChangeArrowheads="1"/>
          </p:cNvSpPr>
          <p:nvPr>
            <p:ph type="title"/>
          </p:nvPr>
        </p:nvSpPr>
        <p:spPr/>
        <p:txBody>
          <a:bodyPr/>
          <a:lstStyle/>
          <a:p>
            <a:endParaRPr lang="en-US"/>
          </a:p>
        </p:txBody>
      </p:sp>
      <p:pic>
        <p:nvPicPr>
          <p:cNvPr id="1372163" name="Picture 3" descr="SimpleFeaturesNoL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3" y="2249488"/>
            <a:ext cx="7812087"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64" name="Text Box 4"/>
          <p:cNvSpPr txBox="1">
            <a:spLocks noChangeArrowheads="1"/>
          </p:cNvSpPr>
          <p:nvPr/>
        </p:nvSpPr>
        <p:spPr bwMode="auto">
          <a:xfrm>
            <a:off x="476250" y="3644900"/>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source</a:t>
            </a:r>
            <a:endParaRPr lang="en-GB"/>
          </a:p>
        </p:txBody>
      </p:sp>
      <p:sp>
        <p:nvSpPr>
          <p:cNvPr id="1372165" name="Text Box 5"/>
          <p:cNvSpPr txBox="1">
            <a:spLocks noChangeArrowheads="1"/>
          </p:cNvSpPr>
          <p:nvPr/>
        </p:nvSpPr>
        <p:spPr bwMode="auto">
          <a:xfrm>
            <a:off x="2492375" y="4940300"/>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sink</a:t>
            </a:r>
            <a:endParaRPr lang="en-GB"/>
          </a:p>
        </p:txBody>
      </p:sp>
      <p:sp>
        <p:nvSpPr>
          <p:cNvPr id="1372166" name="Text Box 6"/>
          <p:cNvSpPr txBox="1">
            <a:spLocks noChangeArrowheads="1"/>
          </p:cNvSpPr>
          <p:nvPr/>
        </p:nvSpPr>
        <p:spPr bwMode="auto">
          <a:xfrm>
            <a:off x="5661025" y="5229225"/>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saddle</a:t>
            </a:r>
            <a:endParaRPr lang="en-GB"/>
          </a:p>
        </p:txBody>
      </p:sp>
      <p:sp>
        <p:nvSpPr>
          <p:cNvPr id="1372167" name="Line 7"/>
          <p:cNvSpPr>
            <a:spLocks noChangeShapeType="1"/>
          </p:cNvSpPr>
          <p:nvPr/>
        </p:nvSpPr>
        <p:spPr bwMode="auto">
          <a:xfrm flipV="1">
            <a:off x="3357563" y="4148138"/>
            <a:ext cx="534987" cy="792162"/>
          </a:xfrm>
          <a:prstGeom prst="line">
            <a:avLst/>
          </a:prstGeom>
          <a:noFill/>
          <a:ln w="76200">
            <a:solidFill>
              <a:srgbClr val="66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2168" name="Line 8"/>
          <p:cNvSpPr>
            <a:spLocks noChangeShapeType="1"/>
          </p:cNvSpPr>
          <p:nvPr/>
        </p:nvSpPr>
        <p:spPr bwMode="auto">
          <a:xfrm flipV="1">
            <a:off x="1700213" y="3068638"/>
            <a:ext cx="1152525" cy="720725"/>
          </a:xfrm>
          <a:prstGeom prst="line">
            <a:avLst/>
          </a:prstGeom>
          <a:noFill/>
          <a:ln w="762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2169" name="Line 9"/>
          <p:cNvSpPr>
            <a:spLocks noChangeShapeType="1"/>
          </p:cNvSpPr>
          <p:nvPr/>
        </p:nvSpPr>
        <p:spPr bwMode="auto">
          <a:xfrm flipH="1" flipV="1">
            <a:off x="5876925" y="4364038"/>
            <a:ext cx="431800" cy="863600"/>
          </a:xfrm>
          <a:prstGeom prst="line">
            <a:avLst/>
          </a:prstGeom>
          <a:noFill/>
          <a:ln w="762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72170" name="Group 10"/>
          <p:cNvGrpSpPr>
            <a:grpSpLocks/>
          </p:cNvGrpSpPr>
          <p:nvPr/>
        </p:nvGrpSpPr>
        <p:grpSpPr bwMode="auto">
          <a:xfrm>
            <a:off x="1484313" y="1412875"/>
            <a:ext cx="5329237" cy="3024188"/>
            <a:chOff x="1156" y="981"/>
            <a:chExt cx="3357" cy="1905"/>
          </a:xfrm>
        </p:grpSpPr>
        <p:sp>
          <p:nvSpPr>
            <p:cNvPr id="1372171" name="Text Box 11"/>
            <p:cNvSpPr txBox="1">
              <a:spLocks noChangeArrowheads="1"/>
            </p:cNvSpPr>
            <p:nvPr/>
          </p:nvSpPr>
          <p:spPr bwMode="auto">
            <a:xfrm>
              <a:off x="1156" y="981"/>
              <a:ext cx="1542" cy="231"/>
            </a:xfrm>
            <a:prstGeom prst="rect">
              <a:avLst/>
            </a:prstGeom>
            <a:solidFill>
              <a:srgbClr val="339966"/>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Hopf bifurcation</a:t>
              </a:r>
              <a:endParaRPr lang="en-GB" sz="1800"/>
            </a:p>
          </p:txBody>
        </p:sp>
        <p:sp>
          <p:nvSpPr>
            <p:cNvPr id="1372172" name="Text Box 12"/>
            <p:cNvSpPr txBox="1">
              <a:spLocks noChangeArrowheads="1"/>
            </p:cNvSpPr>
            <p:nvPr/>
          </p:nvSpPr>
          <p:spPr bwMode="auto">
            <a:xfrm>
              <a:off x="2971" y="981"/>
              <a:ext cx="1542" cy="231"/>
            </a:xfrm>
            <a:prstGeom prst="rect">
              <a:avLst/>
            </a:prstGeom>
            <a:solidFill>
              <a:srgbClr val="C0C0C0"/>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fold bifurcation</a:t>
              </a:r>
              <a:endParaRPr lang="en-GB" sz="1800"/>
            </a:p>
          </p:txBody>
        </p:sp>
        <p:sp>
          <p:nvSpPr>
            <p:cNvPr id="1372173" name="Line 13"/>
            <p:cNvSpPr>
              <a:spLocks noChangeShapeType="1"/>
            </p:cNvSpPr>
            <p:nvPr/>
          </p:nvSpPr>
          <p:spPr bwMode="auto">
            <a:xfrm flipH="1">
              <a:off x="2381" y="1253"/>
              <a:ext cx="0" cy="998"/>
            </a:xfrm>
            <a:prstGeom prst="line">
              <a:avLst/>
            </a:prstGeom>
            <a:noFill/>
            <a:ln w="1016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2174" name="Line 14"/>
            <p:cNvSpPr>
              <a:spLocks noChangeShapeType="1"/>
            </p:cNvSpPr>
            <p:nvPr/>
          </p:nvSpPr>
          <p:spPr bwMode="auto">
            <a:xfrm flipH="1">
              <a:off x="3288" y="1253"/>
              <a:ext cx="0" cy="1633"/>
            </a:xfrm>
            <a:prstGeom prst="line">
              <a:avLst/>
            </a:prstGeom>
            <a:noFill/>
            <a:ln w="101600">
              <a:solidFill>
                <a:srgbClr val="C0C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72175" name="Text Box 15"/>
          <p:cNvSpPr txBox="1">
            <a:spLocks noChangeArrowheads="1"/>
          </p:cNvSpPr>
          <p:nvPr/>
        </p:nvSpPr>
        <p:spPr bwMode="auto">
          <a:xfrm>
            <a:off x="107950" y="260350"/>
            <a:ext cx="287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b="1" i="1"/>
              <a:t>Topological Structures</a:t>
            </a:r>
          </a:p>
        </p:txBody>
      </p:sp>
      <p:sp>
        <p:nvSpPr>
          <p:cNvPr id="1372176" name="Text Box 16"/>
          <p:cNvSpPr txBox="1">
            <a:spLocks noChangeArrowheads="1"/>
          </p:cNvSpPr>
          <p:nvPr/>
        </p:nvSpPr>
        <p:spPr bwMode="auto">
          <a:xfrm>
            <a:off x="403225" y="620713"/>
            <a:ext cx="2279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unsteady vector field</a:t>
            </a:r>
          </a:p>
        </p:txBody>
      </p:sp>
    </p:spTree>
    <p:extLst>
      <p:ext uri="{BB962C8B-B14F-4D97-AF65-F5344CB8AC3E}">
        <p14:creationId xmlns:p14="http://schemas.microsoft.com/office/powerpoint/2010/main" val="37392162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72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714" name="Rectangle 2"/>
          <p:cNvSpPr>
            <a:spLocks noGrp="1" noChangeArrowheads="1"/>
          </p:cNvSpPr>
          <p:nvPr>
            <p:ph type="title"/>
          </p:nvPr>
        </p:nvSpPr>
        <p:spPr/>
        <p:txBody>
          <a:bodyPr/>
          <a:lstStyle/>
          <a:p>
            <a:endParaRPr lang="en-US"/>
          </a:p>
        </p:txBody>
      </p:sp>
      <p:pic>
        <p:nvPicPr>
          <p:cNvPr id="1395715" name="Picture 3" descr="PointConn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763588"/>
            <a:ext cx="4254500" cy="2292350"/>
          </a:xfrm>
          <a:prstGeom prst="rect">
            <a:avLst/>
          </a:prstGeom>
          <a:noFill/>
          <a:extLst>
            <a:ext uri="{909E8E84-426E-40DD-AFC4-6F175D3DCCD1}">
              <a14:hiddenFill xmlns:a14="http://schemas.microsoft.com/office/drawing/2010/main">
                <a:solidFill>
                  <a:srgbClr val="FFFFFF"/>
                </a:solidFill>
              </a14:hiddenFill>
            </a:ext>
          </a:extLst>
        </p:spPr>
      </p:pic>
      <p:pic>
        <p:nvPicPr>
          <p:cNvPr id="1395716" name="Picture 4" descr="PointConn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63588"/>
            <a:ext cx="4254500" cy="2292350"/>
          </a:xfrm>
          <a:prstGeom prst="rect">
            <a:avLst/>
          </a:prstGeom>
          <a:noFill/>
          <a:extLst>
            <a:ext uri="{909E8E84-426E-40DD-AFC4-6F175D3DCCD1}">
              <a14:hiddenFill xmlns:a14="http://schemas.microsoft.com/office/drawing/2010/main">
                <a:solidFill>
                  <a:srgbClr val="FFFFFF"/>
                </a:solidFill>
              </a14:hiddenFill>
            </a:ext>
          </a:extLst>
        </p:spPr>
      </p:pic>
      <p:pic>
        <p:nvPicPr>
          <p:cNvPr id="1395717" name="Picture 5" descr="PointConne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763" y="3514725"/>
            <a:ext cx="4249737" cy="2290763"/>
          </a:xfrm>
          <a:prstGeom prst="rect">
            <a:avLst/>
          </a:prstGeom>
          <a:noFill/>
          <a:extLst>
            <a:ext uri="{909E8E84-426E-40DD-AFC4-6F175D3DCCD1}">
              <a14:hiddenFill xmlns:a14="http://schemas.microsoft.com/office/drawing/2010/main">
                <a:solidFill>
                  <a:srgbClr val="FFFFFF"/>
                </a:solidFill>
              </a14:hiddenFill>
            </a:ext>
          </a:extLst>
        </p:spPr>
      </p:pic>
      <p:sp>
        <p:nvSpPr>
          <p:cNvPr id="1395718" name="Text Box 6"/>
          <p:cNvSpPr txBox="1">
            <a:spLocks noChangeArrowheads="1"/>
          </p:cNvSpPr>
          <p:nvPr/>
        </p:nvSpPr>
        <p:spPr bwMode="auto">
          <a:xfrm>
            <a:off x="539750" y="765175"/>
            <a:ext cx="360045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9388" indent="-179388" algn="l">
              <a:defRPr>
                <a:solidFill>
                  <a:schemeClr val="tx1"/>
                </a:solidFill>
                <a:latin typeface="Arial" charset="0"/>
                <a:cs typeface="Arial" charset="0"/>
              </a:defRPr>
            </a:lvl1pPr>
            <a:lvl2pPr algn="l">
              <a:defRPr>
                <a:solidFill>
                  <a:schemeClr val="tx1"/>
                </a:solidFill>
                <a:latin typeface="Arial" charset="0"/>
                <a:cs typeface="Arial" charset="0"/>
              </a:defRPr>
            </a:lvl2pPr>
            <a:lvl3pPr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a:lnSpc>
                <a:spcPct val="110000"/>
              </a:lnSpc>
            </a:pPr>
            <a:r>
              <a:rPr lang="de-DE" b="1"/>
              <a:t>Connector</a:t>
            </a:r>
          </a:p>
          <a:p>
            <a:pPr>
              <a:lnSpc>
                <a:spcPct val="110000"/>
              </a:lnSpc>
              <a:buFontTx/>
              <a:buChar char="•"/>
            </a:pPr>
            <a:endParaRPr lang="de-DE" b="1"/>
          </a:p>
          <a:p>
            <a:pPr>
              <a:lnSpc>
                <a:spcPct val="110000"/>
              </a:lnSpc>
              <a:buFontTx/>
              <a:buChar char="•"/>
            </a:pPr>
            <a:r>
              <a:rPr lang="de-DE" sz="1800"/>
              <a:t>Stream object which passes through both </a:t>
            </a:r>
            <a:r>
              <a:rPr lang="de-DE" sz="1800" b="1" i="1">
                <a:latin typeface="Times New Roman" pitchFamily="18" charset="0"/>
              </a:rPr>
              <a:t>A</a:t>
            </a:r>
            <a:r>
              <a:rPr lang="de-DE" sz="1800"/>
              <a:t> and </a:t>
            </a:r>
            <a:r>
              <a:rPr lang="de-DE" sz="1800" b="1" i="1">
                <a:latin typeface="Times New Roman" pitchFamily="18" charset="0"/>
              </a:rPr>
              <a:t>R</a:t>
            </a:r>
            <a:endParaRPr lang="de-DE" sz="1800"/>
          </a:p>
        </p:txBody>
      </p:sp>
      <p:sp>
        <p:nvSpPr>
          <p:cNvPr id="1395719" name="Text Box 7"/>
          <p:cNvSpPr txBox="1">
            <a:spLocks noChangeArrowheads="1"/>
          </p:cNvSpPr>
          <p:nvPr/>
        </p:nvSpPr>
        <p:spPr bwMode="auto">
          <a:xfrm>
            <a:off x="539750" y="3573463"/>
            <a:ext cx="360045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9388" indent="-179388" algn="l">
              <a:defRPr>
                <a:solidFill>
                  <a:schemeClr val="tx1"/>
                </a:solidFill>
                <a:latin typeface="Arial" charset="0"/>
                <a:cs typeface="Arial" charset="0"/>
              </a:defRPr>
            </a:lvl1pPr>
            <a:lvl2pPr algn="l">
              <a:defRPr>
                <a:solidFill>
                  <a:schemeClr val="tx1"/>
                </a:solidFill>
                <a:latin typeface="Arial" charset="0"/>
                <a:cs typeface="Arial" charset="0"/>
              </a:defRPr>
            </a:lvl2pPr>
            <a:lvl3pPr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a:lnSpc>
                <a:spcPct val="110000"/>
              </a:lnSpc>
              <a:buFontTx/>
              <a:buChar char="•"/>
            </a:pPr>
            <a:r>
              <a:rPr lang="de-DE" sz="1800"/>
              <a:t>Stable features are desired</a:t>
            </a:r>
          </a:p>
        </p:txBody>
      </p:sp>
      <p:sp>
        <p:nvSpPr>
          <p:cNvPr id="1395720" name="Text Box 8"/>
          <p:cNvSpPr txBox="1">
            <a:spLocks noChangeArrowheads="1"/>
          </p:cNvSpPr>
          <p:nvPr/>
        </p:nvSpPr>
        <p:spPr bwMode="auto">
          <a:xfrm>
            <a:off x="4716463" y="1989138"/>
            <a:ext cx="1047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de-DE" sz="1800"/>
              <a:t>unstable</a:t>
            </a:r>
          </a:p>
        </p:txBody>
      </p:sp>
      <p:sp>
        <p:nvSpPr>
          <p:cNvPr id="1395721" name="Text Box 9"/>
          <p:cNvSpPr txBox="1">
            <a:spLocks noChangeArrowheads="1"/>
          </p:cNvSpPr>
          <p:nvPr/>
        </p:nvSpPr>
        <p:spPr bwMode="auto">
          <a:xfrm>
            <a:off x="4716463" y="4724400"/>
            <a:ext cx="79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de-DE" sz="1800"/>
              <a:t>stable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1000"/>
                                        <p:tgtEl>
                                          <p:spTgt spid="1395715"/>
                                        </p:tgtEl>
                                      </p:cBhvr>
                                    </p:animEffect>
                                    <p:set>
                                      <p:cBhvr>
                                        <p:cTn id="7" dur="1" fill="hold">
                                          <p:stCondLst>
                                            <p:cond delay="999"/>
                                          </p:stCondLst>
                                        </p:cTn>
                                        <p:tgtEl>
                                          <p:spTgt spid="13957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395716"/>
                                        </p:tgtEl>
                                        <p:attrNameLst>
                                          <p:attrName>style.visibility</p:attrName>
                                        </p:attrNameLst>
                                      </p:cBhvr>
                                      <p:to>
                                        <p:strVal val="visible"/>
                                      </p:to>
                                    </p:set>
                                    <p:animEffect transition="in" filter="fade">
                                      <p:cBhvr>
                                        <p:cTn id="10" dur="1000"/>
                                        <p:tgtEl>
                                          <p:spTgt spid="1395716"/>
                                        </p:tgtEl>
                                      </p:cBhvr>
                                    </p:animEffec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39572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3957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9572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95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5719" grpId="0"/>
      <p:bldP spid="1395720" grpId="0"/>
      <p:bldP spid="13957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p:cNvSpPr>
            <a:spLocks noGrp="1" noChangeArrowheads="1"/>
          </p:cNvSpPr>
          <p:nvPr>
            <p:ph type="title"/>
          </p:nvPr>
        </p:nvSpPr>
        <p:spPr/>
        <p:txBody>
          <a:bodyPr/>
          <a:lstStyle/>
          <a:p>
            <a:r>
              <a:rPr lang="en-US"/>
              <a:t>Connectors as intersection of stream objects</a:t>
            </a:r>
            <a:br>
              <a:rPr lang="en-US"/>
            </a:br>
            <a:endParaRPr lang="de-DE"/>
          </a:p>
        </p:txBody>
      </p:sp>
      <p:pic>
        <p:nvPicPr>
          <p:cNvPr id="1396739" name="Picture 3" descr="GeneralConnectorByInters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04813"/>
            <a:ext cx="7345362" cy="5854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7762" name="Rectangle 2"/>
          <p:cNvSpPr>
            <a:spLocks noChangeArrowheads="1"/>
          </p:cNvSpPr>
          <p:nvPr/>
        </p:nvSpPr>
        <p:spPr bwMode="auto">
          <a:xfrm>
            <a:off x="0" y="5229225"/>
            <a:ext cx="9144000" cy="288925"/>
          </a:xfrm>
          <a:prstGeom prst="rect">
            <a:avLst/>
          </a:prstGeom>
          <a:solidFill>
            <a:srgbClr val="339966">
              <a:alpha val="50000"/>
            </a:srgb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7763" name="Rectangle 3"/>
          <p:cNvSpPr>
            <a:spLocks noChangeArrowheads="1"/>
          </p:cNvSpPr>
          <p:nvPr/>
        </p:nvSpPr>
        <p:spPr bwMode="auto">
          <a:xfrm>
            <a:off x="0" y="4652963"/>
            <a:ext cx="9144000" cy="288925"/>
          </a:xfrm>
          <a:prstGeom prst="rect">
            <a:avLst/>
          </a:prstGeom>
          <a:solidFill>
            <a:schemeClr val="fo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7764" name="Rectangle 4"/>
          <p:cNvSpPr>
            <a:spLocks noChangeArrowheads="1"/>
          </p:cNvSpPr>
          <p:nvPr/>
        </p:nvSpPr>
        <p:spPr bwMode="auto">
          <a:xfrm>
            <a:off x="0" y="4076700"/>
            <a:ext cx="9144000" cy="288925"/>
          </a:xfrm>
          <a:prstGeom prst="rect">
            <a:avLst/>
          </a:prstGeom>
          <a:solidFill>
            <a:schemeClr va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97765" name="Picture 5" descr="Grafik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92150"/>
            <a:ext cx="8763000" cy="2663825"/>
          </a:xfrm>
          <a:prstGeom prst="rect">
            <a:avLst/>
          </a:prstGeom>
          <a:noFill/>
          <a:extLst>
            <a:ext uri="{909E8E84-426E-40DD-AFC4-6F175D3DCCD1}">
              <a14:hiddenFill xmlns:a14="http://schemas.microsoft.com/office/drawing/2010/main">
                <a:solidFill>
                  <a:srgbClr val="FFFFFF"/>
                </a:solidFill>
              </a14:hiddenFill>
            </a:ext>
          </a:extLst>
        </p:spPr>
      </p:pic>
      <p:sp>
        <p:nvSpPr>
          <p:cNvPr id="1397766" name="Rectangle 6"/>
          <p:cNvSpPr>
            <a:spLocks noGrp="1" noChangeArrowheads="1"/>
          </p:cNvSpPr>
          <p:nvPr>
            <p:ph type="ctrTitle" idx="4294967295"/>
          </p:nvPr>
        </p:nvSpPr>
        <p:spPr>
          <a:xfrm>
            <a:off x="1258888" y="1268413"/>
            <a:ext cx="6626225" cy="1470025"/>
          </a:xfrm>
          <a:noFill/>
          <a:ln/>
          <a:extLst>
            <a:ext uri="{909E8E84-426E-40DD-AFC4-6F175D3DCCD1}">
              <a14:hiddenFill xmlns:a14="http://schemas.microsoft.com/office/drawing/2010/main">
                <a:solidFill>
                  <a:schemeClr val="bg1"/>
                </a:solidFill>
              </a14:hiddenFill>
            </a:ext>
          </a:extLst>
        </p:spPr>
        <p:txBody>
          <a:bodyPr/>
          <a:lstStyle/>
          <a:p>
            <a:r>
              <a:rPr lang="en-US" sz="4400" dirty="0"/>
              <a:t>Unified Feature Extraction Architecture</a:t>
            </a:r>
          </a:p>
        </p:txBody>
      </p:sp>
      <p:sp>
        <p:nvSpPr>
          <p:cNvPr id="1397767" name="Text Box 7"/>
          <p:cNvSpPr txBox="1">
            <a:spLocks noChangeArrowheads="1"/>
          </p:cNvSpPr>
          <p:nvPr/>
        </p:nvSpPr>
        <p:spPr bwMode="auto">
          <a:xfrm>
            <a:off x="2771775" y="4005263"/>
            <a:ext cx="3600450" cy="431800"/>
          </a:xfrm>
          <a:prstGeom prst="rect">
            <a:avLst/>
          </a:prstGeom>
          <a:solidFill>
            <a:schemeClr va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Finding Zeros</a:t>
            </a:r>
            <a:endParaRPr lang="en-US" sz="1800">
              <a:solidFill>
                <a:schemeClr val="bg1"/>
              </a:solidFill>
              <a:latin typeface="Tahoma" pitchFamily="34" charset="0"/>
            </a:endParaRPr>
          </a:p>
        </p:txBody>
      </p:sp>
      <p:sp>
        <p:nvSpPr>
          <p:cNvPr id="1397768" name="Text Box 8"/>
          <p:cNvSpPr txBox="1">
            <a:spLocks noChangeArrowheads="1"/>
          </p:cNvSpPr>
          <p:nvPr/>
        </p:nvSpPr>
        <p:spPr bwMode="auto">
          <a:xfrm>
            <a:off x="2771775" y="4581525"/>
            <a:ext cx="3600450" cy="431800"/>
          </a:xfrm>
          <a:prstGeom prst="rect">
            <a:avLst/>
          </a:prstGeom>
          <a:solidFill>
            <a:schemeClr val="fo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solidFill>
                  <a:schemeClr val="bg1"/>
                </a:solidFill>
                <a:latin typeface="Tahoma" pitchFamily="34" charset="0"/>
              </a:rPr>
              <a:t>Integrating Stream Objects</a:t>
            </a:r>
            <a:endParaRPr lang="en-US" sz="1800">
              <a:solidFill>
                <a:schemeClr val="bg1"/>
              </a:solidFill>
              <a:latin typeface="Tahoma" pitchFamily="34" charset="0"/>
            </a:endParaRPr>
          </a:p>
        </p:txBody>
      </p:sp>
      <p:sp>
        <p:nvSpPr>
          <p:cNvPr id="1397769" name="Text Box 9"/>
          <p:cNvSpPr txBox="1">
            <a:spLocks noChangeArrowheads="1"/>
          </p:cNvSpPr>
          <p:nvPr/>
        </p:nvSpPr>
        <p:spPr bwMode="auto">
          <a:xfrm>
            <a:off x="179388" y="4005263"/>
            <a:ext cx="2447925" cy="1008062"/>
          </a:xfrm>
          <a:prstGeom prst="rect">
            <a:avLst/>
          </a:prstGeom>
          <a:solidFill>
            <a:srgbClr val="FFCC99"/>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latin typeface="Tahoma" pitchFamily="34" charset="0"/>
              </a:rPr>
              <a:t>Feature Flow Fields</a:t>
            </a:r>
            <a:endParaRPr lang="en-US" sz="1800">
              <a:latin typeface="Tahoma" pitchFamily="34" charset="0"/>
            </a:endParaRPr>
          </a:p>
        </p:txBody>
      </p:sp>
      <p:sp>
        <p:nvSpPr>
          <p:cNvPr id="1397770" name="Text Box 10"/>
          <p:cNvSpPr txBox="1">
            <a:spLocks noChangeArrowheads="1"/>
          </p:cNvSpPr>
          <p:nvPr/>
        </p:nvSpPr>
        <p:spPr bwMode="auto">
          <a:xfrm>
            <a:off x="6516688" y="4581525"/>
            <a:ext cx="2447925" cy="1008063"/>
          </a:xfrm>
          <a:prstGeom prst="rect">
            <a:avLst/>
          </a:prstGeom>
          <a:solidFill>
            <a:srgbClr val="FFCC99"/>
          </a:solidFill>
          <a:ln>
            <a:noFill/>
          </a:ln>
          <a:effectLst/>
          <a:extLs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a:latin typeface="Tahoma" pitchFamily="34" charset="0"/>
              </a:rPr>
              <a:t>Connectors Approach</a:t>
            </a:r>
            <a:endParaRPr lang="en-US" sz="1800">
              <a:latin typeface="Tahoma" pitchFamily="34" charset="0"/>
            </a:endParaRPr>
          </a:p>
        </p:txBody>
      </p:sp>
      <p:sp>
        <p:nvSpPr>
          <p:cNvPr id="1397771" name="Text Box 11"/>
          <p:cNvSpPr txBox="1">
            <a:spLocks noChangeArrowheads="1"/>
          </p:cNvSpPr>
          <p:nvPr/>
        </p:nvSpPr>
        <p:spPr bwMode="auto">
          <a:xfrm>
            <a:off x="2771775" y="5157788"/>
            <a:ext cx="3600450" cy="431800"/>
          </a:xfrm>
          <a:prstGeom prst="rect">
            <a:avLst/>
          </a:prstGeom>
          <a:solidFill>
            <a:srgbClr val="3399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Intersecting Stream Objects</a:t>
            </a:r>
            <a:endParaRPr lang="en-US" sz="1800" b="1">
              <a:solidFill>
                <a:schemeClr val="bg1"/>
              </a:solidFill>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1397771"/>
                                        </p:tgtEl>
                                        <p:attrNameLst>
                                          <p:attrName>style.visibility</p:attrName>
                                        </p:attrNameLst>
                                      </p:cBhvr>
                                      <p:to>
                                        <p:strVal val="visible"/>
                                      </p:to>
                                    </p:set>
                                    <p:anim calcmode="lin" valueType="num">
                                      <p:cBhvr>
                                        <p:cTn id="7" dur="500" fill="hold"/>
                                        <p:tgtEl>
                                          <p:spTgt spid="1397771"/>
                                        </p:tgtEl>
                                        <p:attrNameLst>
                                          <p:attrName>ppt_w</p:attrName>
                                        </p:attrNameLst>
                                      </p:cBhvr>
                                      <p:tavLst>
                                        <p:tav tm="0">
                                          <p:val>
                                            <p:strVal val="4/3*#ppt_w"/>
                                          </p:val>
                                        </p:tav>
                                        <p:tav tm="100000">
                                          <p:val>
                                            <p:strVal val="#ppt_w"/>
                                          </p:val>
                                        </p:tav>
                                      </p:tavLst>
                                    </p:anim>
                                    <p:anim calcmode="lin" valueType="num">
                                      <p:cBhvr>
                                        <p:cTn id="8" dur="500" fill="hold"/>
                                        <p:tgtEl>
                                          <p:spTgt spid="139777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7771"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8786" name="Rectangle 2"/>
          <p:cNvSpPr>
            <a:spLocks noGrp="1" noChangeArrowheads="1"/>
          </p:cNvSpPr>
          <p:nvPr>
            <p:ph type="title"/>
          </p:nvPr>
        </p:nvSpPr>
        <p:spPr/>
        <p:txBody>
          <a:bodyPr/>
          <a:lstStyle/>
          <a:p>
            <a:r>
              <a:rPr lang="de-DE" dirty="0" err="1"/>
              <a:t>Intersecting</a:t>
            </a:r>
            <a:r>
              <a:rPr lang="de-DE" dirty="0"/>
              <a:t> Stream Objects</a:t>
            </a:r>
            <a:endParaRPr lang="en-US" dirty="0"/>
          </a:p>
        </p:txBody>
      </p:sp>
      <p:pic>
        <p:nvPicPr>
          <p:cNvPr id="1398787" name="Picture 3" descr="SchnittRibbonBefor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0" y="908050"/>
            <a:ext cx="3313113" cy="2757488"/>
          </a:xfrm>
          <a:noFill/>
          <a:ln w="1270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98788" name="Picture 4" descr="SchnittRibbonFound"/>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830888" y="908050"/>
            <a:ext cx="3313112" cy="2757488"/>
          </a:xfrm>
          <a:noFill/>
          <a:ln w="12700" cap="flat">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98789" name="Group 5"/>
          <p:cNvGrpSpPr>
            <a:grpSpLocks/>
          </p:cNvGrpSpPr>
          <p:nvPr/>
        </p:nvGrpSpPr>
        <p:grpSpPr bwMode="auto">
          <a:xfrm>
            <a:off x="539750" y="4003675"/>
            <a:ext cx="7924800" cy="2181225"/>
            <a:chOff x="555" y="2840"/>
            <a:chExt cx="4992" cy="1374"/>
          </a:xfrm>
        </p:grpSpPr>
        <p:graphicFrame>
          <p:nvGraphicFramePr>
            <p:cNvPr id="1398790" name="Object 6"/>
            <p:cNvGraphicFramePr>
              <a:graphicFrameLocks noChangeAspect="1"/>
            </p:cNvGraphicFramePr>
            <p:nvPr/>
          </p:nvGraphicFramePr>
          <p:xfrm>
            <a:off x="555" y="3019"/>
            <a:ext cx="1248" cy="1173"/>
          </p:xfrm>
          <a:graphic>
            <a:graphicData uri="http://schemas.openxmlformats.org/presentationml/2006/ole">
              <mc:AlternateContent xmlns:mc="http://schemas.openxmlformats.org/markup-compatibility/2006">
                <mc:Choice xmlns:v="urn:schemas-microsoft-com:vml" Requires="v">
                  <p:oleObj spid="_x0000_s1399083" name="CorelDRAW" r:id="rId5" imgW="2446020" imgH="2299335" progId="CorelDraw.Graphic.15">
                    <p:embed/>
                  </p:oleObj>
                </mc:Choice>
                <mc:Fallback>
                  <p:oleObj name="CorelDRAW" r:id="rId5" imgW="2446020" imgH="2299335" progId="CorelDraw.Graphic.15">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 y="3019"/>
                          <a:ext cx="1248" cy="117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98791" name="Group 7"/>
            <p:cNvGrpSpPr>
              <a:grpSpLocks noChangeAspect="1"/>
            </p:cNvGrpSpPr>
            <p:nvPr/>
          </p:nvGrpSpPr>
          <p:grpSpPr bwMode="auto">
            <a:xfrm>
              <a:off x="2139" y="2840"/>
              <a:ext cx="1488" cy="1374"/>
              <a:chOff x="3072" y="912"/>
              <a:chExt cx="1885" cy="1741"/>
            </a:xfrm>
          </p:grpSpPr>
          <p:graphicFrame>
            <p:nvGraphicFramePr>
              <p:cNvPr id="1398792" name="Object 8"/>
              <p:cNvGraphicFramePr>
                <a:graphicFrameLocks noChangeAspect="1"/>
              </p:cNvGraphicFramePr>
              <p:nvPr/>
            </p:nvGraphicFramePr>
            <p:xfrm>
              <a:off x="3250" y="1083"/>
              <a:ext cx="1541" cy="1448"/>
            </p:xfrm>
            <a:graphic>
              <a:graphicData uri="http://schemas.openxmlformats.org/presentationml/2006/ole">
                <mc:AlternateContent xmlns:mc="http://schemas.openxmlformats.org/markup-compatibility/2006">
                  <mc:Choice xmlns:v="urn:schemas-microsoft-com:vml" Requires="v">
                    <p:oleObj spid="_x0000_s1399084" name="CorelDRAW" r:id="rId7" imgW="2446020" imgH="2299335" progId="CorelDraw.Graphic.15">
                      <p:embed/>
                    </p:oleObj>
                  </mc:Choice>
                  <mc:Fallback>
                    <p:oleObj name="CorelDRAW" r:id="rId7" imgW="2446020" imgH="2299335" progId="CorelDraw.Graphic.15">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0" y="1083"/>
                            <a:ext cx="1541" cy="144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8793" name="Object 9"/>
              <p:cNvGraphicFramePr>
                <a:graphicFrameLocks noChangeAspect="1"/>
              </p:cNvGraphicFramePr>
              <p:nvPr/>
            </p:nvGraphicFramePr>
            <p:xfrm>
              <a:off x="3072" y="912"/>
              <a:ext cx="1885" cy="1741"/>
            </p:xfrm>
            <a:graphic>
              <a:graphicData uri="http://schemas.openxmlformats.org/presentationml/2006/ole">
                <mc:AlternateContent xmlns:mc="http://schemas.openxmlformats.org/markup-compatibility/2006">
                  <mc:Choice xmlns:v="urn:schemas-microsoft-com:vml" Requires="v">
                    <p:oleObj spid="_x0000_s1399085" name="CorelDRAW" r:id="rId8" imgW="2992755" imgH="2763203" progId="CorelDraw.Graphic.15">
                      <p:embed/>
                    </p:oleObj>
                  </mc:Choice>
                  <mc:Fallback>
                    <p:oleObj name="CorelDRAW" r:id="rId8" imgW="2992755" imgH="2763203" progId="CorelDraw.Graphic.15">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2" y="912"/>
                            <a:ext cx="1885" cy="174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398794" name="Object 10"/>
            <p:cNvGraphicFramePr>
              <a:graphicFrameLocks noChangeAspect="1"/>
            </p:cNvGraphicFramePr>
            <p:nvPr/>
          </p:nvGraphicFramePr>
          <p:xfrm>
            <a:off x="4059" y="2840"/>
            <a:ext cx="1488" cy="1374"/>
          </p:xfrm>
          <a:graphic>
            <a:graphicData uri="http://schemas.openxmlformats.org/presentationml/2006/ole">
              <mc:AlternateContent xmlns:mc="http://schemas.openxmlformats.org/markup-compatibility/2006">
                <mc:Choice xmlns:v="urn:schemas-microsoft-com:vml" Requires="v">
                  <p:oleObj spid="_x0000_s1399086" name="CorelDRAW" r:id="rId10" imgW="2992755" imgH="2763203" progId="CorelDraw.Graphic.15">
                    <p:embed/>
                  </p:oleObj>
                </mc:Choice>
                <mc:Fallback>
                  <p:oleObj name="CorelDRAW" r:id="rId10" imgW="2992755" imgH="2763203" progId="CorelDraw.Graphic.15">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9" y="2840"/>
                          <a:ext cx="1488" cy="137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39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8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Intersecting</a:t>
            </a:r>
            <a:r>
              <a:rPr lang="de-DE" dirty="0"/>
              <a:t> Stream Objects</a:t>
            </a:r>
            <a:endParaRPr lang="en-US" dirty="0"/>
          </a:p>
        </p:txBody>
      </p:sp>
      <p:sp>
        <p:nvSpPr>
          <p:cNvPr id="3" name="Content Placeholder 2"/>
          <p:cNvSpPr>
            <a:spLocks noGrp="1"/>
          </p:cNvSpPr>
          <p:nvPr>
            <p:ph idx="1"/>
          </p:nvPr>
        </p:nvSpPr>
        <p:spPr/>
        <p:txBody>
          <a:bodyPr/>
          <a:lstStyle/>
          <a:p>
            <a:r>
              <a:rPr lang="en-US" dirty="0" smtClean="0"/>
              <a:t>Finding a connector that represents the intersection of two stream surfaces:</a:t>
            </a:r>
          </a:p>
          <a:p>
            <a:endParaRPr lang="en-US" dirty="0"/>
          </a:p>
          <a:p>
            <a:r>
              <a:rPr lang="en-US" dirty="0" smtClean="0"/>
              <a:t>Integrate forward/backward surface step-wise.</a:t>
            </a:r>
          </a:p>
          <a:p>
            <a:r>
              <a:rPr lang="en-US" dirty="0" smtClean="0"/>
              <a:t>Find the first intersection point between them</a:t>
            </a:r>
          </a:p>
          <a:p>
            <a:r>
              <a:rPr lang="en-US" dirty="0" smtClean="0"/>
              <a:t>One intersection point suffices to extract the whole connector, since the connector is a stream line</a:t>
            </a:r>
            <a:endParaRPr lang="en-US" dirty="0"/>
          </a:p>
        </p:txBody>
      </p:sp>
    </p:spTree>
    <p:extLst>
      <p:ext uri="{BB962C8B-B14F-4D97-AF65-F5344CB8AC3E}">
        <p14:creationId xmlns:p14="http://schemas.microsoft.com/office/powerpoint/2010/main" val="5831471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9810" name="Picture 2" descr="AModeLICTopoCPSepSur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436688"/>
            <a:ext cx="7129463" cy="4716462"/>
          </a:xfrm>
          <a:prstGeom prst="rect">
            <a:avLst/>
          </a:prstGeom>
          <a:noFill/>
          <a:extLst>
            <a:ext uri="{909E8E84-426E-40DD-AFC4-6F175D3DCCD1}">
              <a14:hiddenFill xmlns:a14="http://schemas.microsoft.com/office/drawing/2010/main">
                <a:solidFill>
                  <a:srgbClr val="FFFFFF"/>
                </a:solidFill>
              </a14:hiddenFill>
            </a:ext>
          </a:extLst>
        </p:spPr>
      </p:pic>
      <p:sp>
        <p:nvSpPr>
          <p:cNvPr id="1399811" name="Rectangle 3"/>
          <p:cNvSpPr>
            <a:spLocks noGrp="1" noChangeArrowheads="1"/>
          </p:cNvSpPr>
          <p:nvPr>
            <p:ph type="title"/>
          </p:nvPr>
        </p:nvSpPr>
        <p:spPr/>
        <p:txBody>
          <a:bodyPr/>
          <a:lstStyle/>
          <a:p>
            <a:endParaRPr lang="en-US"/>
          </a:p>
        </p:txBody>
      </p:sp>
      <p:sp>
        <p:nvSpPr>
          <p:cNvPr id="1399812" name="Text Box 4"/>
          <p:cNvSpPr txBox="1">
            <a:spLocks noChangeArrowheads="1"/>
          </p:cNvSpPr>
          <p:nvPr/>
        </p:nvSpPr>
        <p:spPr bwMode="auto">
          <a:xfrm>
            <a:off x="3348038" y="476250"/>
            <a:ext cx="2376487" cy="431800"/>
          </a:xfrm>
          <a:prstGeom prst="rect">
            <a:avLst/>
          </a:prstGeom>
          <a:solidFill>
            <a:schemeClr val="fo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200" b="1">
                <a:solidFill>
                  <a:schemeClr val="bg1"/>
                </a:solidFill>
                <a:latin typeface="Tahoma" pitchFamily="34" charset="0"/>
              </a:rPr>
              <a:t>Integrating Stream Objects</a:t>
            </a:r>
            <a:endParaRPr lang="en-US" sz="1200" b="1">
              <a:solidFill>
                <a:schemeClr val="bg1"/>
              </a:solidFill>
              <a:latin typeface="Tahoma" pitchFamily="34" charset="0"/>
            </a:endParaRPr>
          </a:p>
        </p:txBody>
      </p:sp>
      <p:sp>
        <p:nvSpPr>
          <p:cNvPr id="1399813" name="Text Box 5"/>
          <p:cNvSpPr txBox="1">
            <a:spLocks noChangeArrowheads="1"/>
          </p:cNvSpPr>
          <p:nvPr/>
        </p:nvSpPr>
        <p:spPr bwMode="auto">
          <a:xfrm>
            <a:off x="1042988" y="981075"/>
            <a:ext cx="698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800"/>
              <a:t>Application to extracting saddle connectors</a:t>
            </a:r>
          </a:p>
        </p:txBody>
      </p:sp>
      <p:sp>
        <p:nvSpPr>
          <p:cNvPr id="1399814" name="Text Box 6"/>
          <p:cNvSpPr txBox="1">
            <a:spLocks noChangeArrowheads="1"/>
          </p:cNvSpPr>
          <p:nvPr/>
        </p:nvSpPr>
        <p:spPr bwMode="auto">
          <a:xfrm>
            <a:off x="900113" y="476250"/>
            <a:ext cx="2376487" cy="431800"/>
          </a:xfrm>
          <a:prstGeom prst="rect">
            <a:avLst/>
          </a:prstGeom>
          <a:solidFill>
            <a:schemeClr va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200" b="1">
                <a:solidFill>
                  <a:schemeClr val="bg1"/>
                </a:solidFill>
                <a:latin typeface="Tahoma" pitchFamily="34" charset="0"/>
              </a:rPr>
              <a:t>Finding Zeros</a:t>
            </a:r>
            <a:endParaRPr lang="en-US" sz="1200" b="1">
              <a:solidFill>
                <a:schemeClr val="bg1"/>
              </a:solidFill>
              <a:latin typeface="Tahoma" pitchFamily="34" charset="0"/>
            </a:endParaRPr>
          </a:p>
        </p:txBody>
      </p:sp>
      <p:sp>
        <p:nvSpPr>
          <p:cNvPr id="1399815" name="Text Box 7"/>
          <p:cNvSpPr txBox="1">
            <a:spLocks noChangeArrowheads="1"/>
          </p:cNvSpPr>
          <p:nvPr/>
        </p:nvSpPr>
        <p:spPr bwMode="auto">
          <a:xfrm>
            <a:off x="2044700" y="6165850"/>
            <a:ext cx="61356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sz="1000"/>
              <a:t>Flow behind a cylinder. Data courtesy of Gerd Mutschke (FZ Rossendorf) and Bernd R. Noack (TU Berlin).</a:t>
            </a:r>
          </a:p>
        </p:txBody>
      </p:sp>
      <p:pic>
        <p:nvPicPr>
          <p:cNvPr id="1399816" name="Picture 8" descr="AModeLICBlueGradi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773238"/>
            <a:ext cx="7129463" cy="4359275"/>
          </a:xfrm>
          <a:prstGeom prst="rect">
            <a:avLst/>
          </a:prstGeom>
          <a:noFill/>
          <a:extLst>
            <a:ext uri="{909E8E84-426E-40DD-AFC4-6F175D3DCCD1}">
              <a14:hiddenFill xmlns:a14="http://schemas.microsoft.com/office/drawing/2010/main">
                <a:solidFill>
                  <a:srgbClr val="FFFFFF"/>
                </a:solidFill>
              </a14:hiddenFill>
            </a:ext>
          </a:extLst>
        </p:spPr>
      </p:pic>
      <p:sp>
        <p:nvSpPr>
          <p:cNvPr id="1399817" name="Text Box 9"/>
          <p:cNvSpPr txBox="1">
            <a:spLocks noChangeArrowheads="1"/>
          </p:cNvSpPr>
          <p:nvPr/>
        </p:nvSpPr>
        <p:spPr bwMode="auto">
          <a:xfrm>
            <a:off x="5795963" y="476250"/>
            <a:ext cx="2376487" cy="431800"/>
          </a:xfrm>
          <a:prstGeom prst="rect">
            <a:avLst/>
          </a:prstGeom>
          <a:solidFill>
            <a:srgbClr val="3399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200" b="1">
                <a:solidFill>
                  <a:schemeClr val="bg1"/>
                </a:solidFill>
                <a:latin typeface="Tahoma" pitchFamily="34" charset="0"/>
              </a:rPr>
              <a:t>Intersecting Stream Objects</a:t>
            </a:r>
            <a:endParaRPr lang="en-US" sz="1200" b="1">
              <a:solidFill>
                <a:schemeClr val="bg1"/>
              </a:solidFill>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98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998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p:cNvSpPr>
            <a:spLocks noGrp="1" noChangeArrowheads="1"/>
          </p:cNvSpPr>
          <p:nvPr>
            <p:ph type="title"/>
          </p:nvPr>
        </p:nvSpPr>
        <p:spPr/>
        <p:txBody>
          <a:bodyPr/>
          <a:lstStyle/>
          <a:p>
            <a:r>
              <a:rPr lang="de-DE"/>
              <a:t>Extraction of Closed Stream Lines</a:t>
            </a:r>
            <a:endParaRPr lang="en-US"/>
          </a:p>
        </p:txBody>
      </p:sp>
      <p:grpSp>
        <p:nvGrpSpPr>
          <p:cNvPr id="1417219" name="Group 3"/>
          <p:cNvGrpSpPr>
            <a:grpSpLocks noChangeAspect="1"/>
          </p:cNvGrpSpPr>
          <p:nvPr/>
        </p:nvGrpSpPr>
        <p:grpSpPr bwMode="auto">
          <a:xfrm>
            <a:off x="2771775" y="1939925"/>
            <a:ext cx="3600450" cy="3505200"/>
            <a:chOff x="540" y="1068"/>
            <a:chExt cx="2538" cy="2472"/>
          </a:xfrm>
        </p:grpSpPr>
        <p:pic>
          <p:nvPicPr>
            <p:cNvPr id="1417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 y="1068"/>
              <a:ext cx="2538" cy="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7221" name="Freeform 5"/>
            <p:cNvSpPr>
              <a:spLocks noChangeAspect="1" noEditPoints="1"/>
            </p:cNvSpPr>
            <p:nvPr/>
          </p:nvSpPr>
          <p:spPr bwMode="auto">
            <a:xfrm>
              <a:off x="984" y="1500"/>
              <a:ext cx="1608" cy="1578"/>
            </a:xfrm>
            <a:custGeom>
              <a:avLst/>
              <a:gdLst>
                <a:gd name="T0" fmla="*/ 134 w 268"/>
                <a:gd name="T1" fmla="*/ 256 h 263"/>
                <a:gd name="T2" fmla="*/ 134 w 268"/>
                <a:gd name="T3" fmla="*/ 263 h 263"/>
                <a:gd name="T4" fmla="*/ 134 w 268"/>
                <a:gd name="T5" fmla="*/ 256 h 263"/>
                <a:gd name="T6" fmla="*/ 229 w 268"/>
                <a:gd name="T7" fmla="*/ 224 h 263"/>
                <a:gd name="T8" fmla="*/ 134 w 268"/>
                <a:gd name="T9" fmla="*/ 256 h 263"/>
                <a:gd name="T10" fmla="*/ 260 w 268"/>
                <a:gd name="T11" fmla="*/ 132 h 263"/>
                <a:gd name="T12" fmla="*/ 229 w 268"/>
                <a:gd name="T13" fmla="*/ 224 h 263"/>
                <a:gd name="T14" fmla="*/ 260 w 268"/>
                <a:gd name="T15" fmla="*/ 132 h 263"/>
                <a:gd name="T16" fmla="*/ 268 w 268"/>
                <a:gd name="T17" fmla="*/ 132 h 263"/>
                <a:gd name="T18" fmla="*/ 260 w 268"/>
                <a:gd name="T19" fmla="*/ 132 h 263"/>
                <a:gd name="T20" fmla="*/ 260 w 268"/>
                <a:gd name="T21" fmla="*/ 132 h 263"/>
                <a:gd name="T22" fmla="*/ 268 w 268"/>
                <a:gd name="T23" fmla="*/ 132 h 263"/>
                <a:gd name="T24" fmla="*/ 260 w 268"/>
                <a:gd name="T25" fmla="*/ 132 h 263"/>
                <a:gd name="T26" fmla="*/ 229 w 268"/>
                <a:gd name="T27" fmla="*/ 39 h 263"/>
                <a:gd name="T28" fmla="*/ 260 w 268"/>
                <a:gd name="T29" fmla="*/ 132 h 263"/>
                <a:gd name="T30" fmla="*/ 134 w 268"/>
                <a:gd name="T31" fmla="*/ 7 h 263"/>
                <a:gd name="T32" fmla="*/ 229 w 268"/>
                <a:gd name="T33" fmla="*/ 39 h 263"/>
                <a:gd name="T34" fmla="*/ 134 w 268"/>
                <a:gd name="T35" fmla="*/ 7 h 263"/>
                <a:gd name="T36" fmla="*/ 134 w 268"/>
                <a:gd name="T37" fmla="*/ 0 h 263"/>
                <a:gd name="T38" fmla="*/ 134 w 268"/>
                <a:gd name="T39" fmla="*/ 7 h 263"/>
                <a:gd name="T40" fmla="*/ 134 w 268"/>
                <a:gd name="T41" fmla="*/ 7 h 263"/>
                <a:gd name="T42" fmla="*/ 134 w 268"/>
                <a:gd name="T43" fmla="*/ 0 h 263"/>
                <a:gd name="T44" fmla="*/ 134 w 268"/>
                <a:gd name="T45" fmla="*/ 7 h 263"/>
                <a:gd name="T46" fmla="*/ 40 w 268"/>
                <a:gd name="T47" fmla="*/ 39 h 263"/>
                <a:gd name="T48" fmla="*/ 134 w 268"/>
                <a:gd name="T49" fmla="*/ 7 h 263"/>
                <a:gd name="T50" fmla="*/ 8 w 268"/>
                <a:gd name="T51" fmla="*/ 132 h 263"/>
                <a:gd name="T52" fmla="*/ 40 w 268"/>
                <a:gd name="T53" fmla="*/ 39 h 263"/>
                <a:gd name="T54" fmla="*/ 8 w 268"/>
                <a:gd name="T55" fmla="*/ 132 h 263"/>
                <a:gd name="T56" fmla="*/ 0 w 268"/>
                <a:gd name="T57" fmla="*/ 132 h 263"/>
                <a:gd name="T58" fmla="*/ 8 w 268"/>
                <a:gd name="T59" fmla="*/ 132 h 263"/>
                <a:gd name="T60" fmla="*/ 8 w 268"/>
                <a:gd name="T61" fmla="*/ 132 h 263"/>
                <a:gd name="T62" fmla="*/ 0 w 268"/>
                <a:gd name="T63" fmla="*/ 132 h 263"/>
                <a:gd name="T64" fmla="*/ 8 w 268"/>
                <a:gd name="T65" fmla="*/ 132 h 263"/>
                <a:gd name="T66" fmla="*/ 40 w 268"/>
                <a:gd name="T67" fmla="*/ 224 h 263"/>
                <a:gd name="T68" fmla="*/ 8 w 268"/>
                <a:gd name="T69" fmla="*/ 132 h 263"/>
                <a:gd name="T70" fmla="*/ 134 w 268"/>
                <a:gd name="T71" fmla="*/ 256 h 263"/>
                <a:gd name="T72" fmla="*/ 40 w 268"/>
                <a:gd name="T73" fmla="*/ 224 h 263"/>
                <a:gd name="T74" fmla="*/ 134 w 268"/>
                <a:gd name="T75" fmla="*/ 256 h 263"/>
                <a:gd name="T76" fmla="*/ 134 w 268"/>
                <a:gd name="T77" fmla="*/ 263 h 263"/>
                <a:gd name="T78" fmla="*/ 134 w 268"/>
                <a:gd name="T79" fmla="*/ 25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8" h="263">
                  <a:moveTo>
                    <a:pt x="134" y="256"/>
                  </a:moveTo>
                  <a:lnTo>
                    <a:pt x="134" y="256"/>
                  </a:lnTo>
                  <a:lnTo>
                    <a:pt x="134" y="263"/>
                  </a:lnTo>
                  <a:lnTo>
                    <a:pt x="134" y="263"/>
                  </a:lnTo>
                  <a:lnTo>
                    <a:pt x="134" y="256"/>
                  </a:lnTo>
                  <a:close/>
                  <a:moveTo>
                    <a:pt x="134" y="256"/>
                  </a:moveTo>
                  <a:cubicBezTo>
                    <a:pt x="169" y="256"/>
                    <a:pt x="201" y="242"/>
                    <a:pt x="223" y="219"/>
                  </a:cubicBezTo>
                  <a:lnTo>
                    <a:pt x="229" y="224"/>
                  </a:lnTo>
                  <a:cubicBezTo>
                    <a:pt x="204" y="248"/>
                    <a:pt x="171" y="263"/>
                    <a:pt x="134" y="263"/>
                  </a:cubicBezTo>
                  <a:lnTo>
                    <a:pt x="134" y="256"/>
                  </a:lnTo>
                  <a:close/>
                  <a:moveTo>
                    <a:pt x="223" y="219"/>
                  </a:moveTo>
                  <a:cubicBezTo>
                    <a:pt x="246" y="197"/>
                    <a:pt x="260" y="166"/>
                    <a:pt x="260" y="132"/>
                  </a:cubicBezTo>
                  <a:lnTo>
                    <a:pt x="268" y="132"/>
                  </a:lnTo>
                  <a:cubicBezTo>
                    <a:pt x="268" y="168"/>
                    <a:pt x="253" y="201"/>
                    <a:pt x="229" y="224"/>
                  </a:cubicBezTo>
                  <a:lnTo>
                    <a:pt x="223" y="219"/>
                  </a:lnTo>
                  <a:close/>
                  <a:moveTo>
                    <a:pt x="260" y="132"/>
                  </a:moveTo>
                  <a:lnTo>
                    <a:pt x="260" y="132"/>
                  </a:lnTo>
                  <a:lnTo>
                    <a:pt x="268" y="132"/>
                  </a:lnTo>
                  <a:lnTo>
                    <a:pt x="268" y="132"/>
                  </a:lnTo>
                  <a:lnTo>
                    <a:pt x="260" y="132"/>
                  </a:lnTo>
                  <a:close/>
                  <a:moveTo>
                    <a:pt x="260" y="132"/>
                  </a:moveTo>
                  <a:lnTo>
                    <a:pt x="260" y="132"/>
                  </a:lnTo>
                  <a:lnTo>
                    <a:pt x="268" y="132"/>
                  </a:lnTo>
                  <a:lnTo>
                    <a:pt x="268" y="132"/>
                  </a:lnTo>
                  <a:lnTo>
                    <a:pt x="260" y="132"/>
                  </a:lnTo>
                  <a:close/>
                  <a:moveTo>
                    <a:pt x="260" y="132"/>
                  </a:moveTo>
                  <a:cubicBezTo>
                    <a:pt x="260" y="97"/>
                    <a:pt x="246" y="66"/>
                    <a:pt x="223" y="44"/>
                  </a:cubicBezTo>
                  <a:lnTo>
                    <a:pt x="229" y="39"/>
                  </a:lnTo>
                  <a:cubicBezTo>
                    <a:pt x="253" y="62"/>
                    <a:pt x="268" y="95"/>
                    <a:pt x="268" y="132"/>
                  </a:cubicBezTo>
                  <a:lnTo>
                    <a:pt x="260" y="132"/>
                  </a:lnTo>
                  <a:close/>
                  <a:moveTo>
                    <a:pt x="223" y="44"/>
                  </a:moveTo>
                  <a:cubicBezTo>
                    <a:pt x="201" y="21"/>
                    <a:pt x="169" y="7"/>
                    <a:pt x="134" y="7"/>
                  </a:cubicBezTo>
                  <a:lnTo>
                    <a:pt x="134" y="0"/>
                  </a:lnTo>
                  <a:cubicBezTo>
                    <a:pt x="171" y="0"/>
                    <a:pt x="204" y="15"/>
                    <a:pt x="229" y="39"/>
                  </a:cubicBezTo>
                  <a:lnTo>
                    <a:pt x="223" y="44"/>
                  </a:lnTo>
                  <a:close/>
                  <a:moveTo>
                    <a:pt x="134" y="7"/>
                  </a:moveTo>
                  <a:lnTo>
                    <a:pt x="134" y="7"/>
                  </a:lnTo>
                  <a:lnTo>
                    <a:pt x="134" y="0"/>
                  </a:lnTo>
                  <a:lnTo>
                    <a:pt x="134" y="0"/>
                  </a:lnTo>
                  <a:lnTo>
                    <a:pt x="134" y="7"/>
                  </a:lnTo>
                  <a:close/>
                  <a:moveTo>
                    <a:pt x="134" y="7"/>
                  </a:moveTo>
                  <a:lnTo>
                    <a:pt x="134" y="7"/>
                  </a:lnTo>
                  <a:lnTo>
                    <a:pt x="134" y="0"/>
                  </a:lnTo>
                  <a:lnTo>
                    <a:pt x="134" y="0"/>
                  </a:lnTo>
                  <a:lnTo>
                    <a:pt x="134" y="7"/>
                  </a:lnTo>
                  <a:close/>
                  <a:moveTo>
                    <a:pt x="134" y="7"/>
                  </a:moveTo>
                  <a:cubicBezTo>
                    <a:pt x="99" y="7"/>
                    <a:pt x="68" y="21"/>
                    <a:pt x="45" y="44"/>
                  </a:cubicBezTo>
                  <a:lnTo>
                    <a:pt x="40" y="39"/>
                  </a:lnTo>
                  <a:cubicBezTo>
                    <a:pt x="64" y="15"/>
                    <a:pt x="97" y="0"/>
                    <a:pt x="134" y="0"/>
                  </a:cubicBezTo>
                  <a:lnTo>
                    <a:pt x="134" y="7"/>
                  </a:lnTo>
                  <a:close/>
                  <a:moveTo>
                    <a:pt x="45" y="44"/>
                  </a:moveTo>
                  <a:cubicBezTo>
                    <a:pt x="22" y="66"/>
                    <a:pt x="8" y="97"/>
                    <a:pt x="8" y="132"/>
                  </a:cubicBezTo>
                  <a:lnTo>
                    <a:pt x="0" y="132"/>
                  </a:lnTo>
                  <a:cubicBezTo>
                    <a:pt x="0" y="95"/>
                    <a:pt x="15" y="62"/>
                    <a:pt x="40" y="39"/>
                  </a:cubicBezTo>
                  <a:lnTo>
                    <a:pt x="45" y="44"/>
                  </a:lnTo>
                  <a:close/>
                  <a:moveTo>
                    <a:pt x="8" y="132"/>
                  </a:moveTo>
                  <a:lnTo>
                    <a:pt x="8" y="132"/>
                  </a:lnTo>
                  <a:lnTo>
                    <a:pt x="0" y="132"/>
                  </a:lnTo>
                  <a:lnTo>
                    <a:pt x="0" y="132"/>
                  </a:lnTo>
                  <a:lnTo>
                    <a:pt x="8" y="132"/>
                  </a:lnTo>
                  <a:close/>
                  <a:moveTo>
                    <a:pt x="8" y="132"/>
                  </a:moveTo>
                  <a:lnTo>
                    <a:pt x="8" y="132"/>
                  </a:lnTo>
                  <a:lnTo>
                    <a:pt x="0" y="132"/>
                  </a:lnTo>
                  <a:lnTo>
                    <a:pt x="0" y="132"/>
                  </a:lnTo>
                  <a:lnTo>
                    <a:pt x="8" y="132"/>
                  </a:lnTo>
                  <a:close/>
                  <a:moveTo>
                    <a:pt x="8" y="132"/>
                  </a:moveTo>
                  <a:cubicBezTo>
                    <a:pt x="8" y="166"/>
                    <a:pt x="22" y="197"/>
                    <a:pt x="45" y="219"/>
                  </a:cubicBezTo>
                  <a:lnTo>
                    <a:pt x="40" y="224"/>
                  </a:lnTo>
                  <a:cubicBezTo>
                    <a:pt x="15" y="201"/>
                    <a:pt x="0" y="168"/>
                    <a:pt x="0" y="132"/>
                  </a:cubicBezTo>
                  <a:lnTo>
                    <a:pt x="8" y="132"/>
                  </a:lnTo>
                  <a:close/>
                  <a:moveTo>
                    <a:pt x="45" y="219"/>
                  </a:moveTo>
                  <a:cubicBezTo>
                    <a:pt x="68" y="242"/>
                    <a:pt x="99" y="256"/>
                    <a:pt x="134" y="256"/>
                  </a:cubicBezTo>
                  <a:lnTo>
                    <a:pt x="134" y="263"/>
                  </a:lnTo>
                  <a:cubicBezTo>
                    <a:pt x="97" y="263"/>
                    <a:pt x="64" y="248"/>
                    <a:pt x="40" y="224"/>
                  </a:cubicBezTo>
                  <a:lnTo>
                    <a:pt x="45" y="219"/>
                  </a:lnTo>
                  <a:close/>
                  <a:moveTo>
                    <a:pt x="134" y="256"/>
                  </a:moveTo>
                  <a:lnTo>
                    <a:pt x="134" y="256"/>
                  </a:lnTo>
                  <a:lnTo>
                    <a:pt x="134" y="263"/>
                  </a:lnTo>
                  <a:lnTo>
                    <a:pt x="134" y="263"/>
                  </a:lnTo>
                  <a:lnTo>
                    <a:pt x="134"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7222" name="Freeform 6"/>
            <p:cNvSpPr>
              <a:spLocks noChangeAspect="1"/>
            </p:cNvSpPr>
            <p:nvPr/>
          </p:nvSpPr>
          <p:spPr bwMode="auto">
            <a:xfrm>
              <a:off x="816" y="2898"/>
              <a:ext cx="282" cy="174"/>
            </a:xfrm>
            <a:custGeom>
              <a:avLst/>
              <a:gdLst>
                <a:gd name="T0" fmla="*/ 282 w 282"/>
                <a:gd name="T1" fmla="*/ 150 h 174"/>
                <a:gd name="T2" fmla="*/ 282 w 282"/>
                <a:gd name="T3" fmla="*/ 150 h 174"/>
                <a:gd name="T4" fmla="*/ 198 w 282"/>
                <a:gd name="T5" fmla="*/ 108 h 174"/>
                <a:gd name="T6" fmla="*/ 120 w 282"/>
                <a:gd name="T7" fmla="*/ 66 h 174"/>
                <a:gd name="T8" fmla="*/ 60 w 282"/>
                <a:gd name="T9" fmla="*/ 30 h 174"/>
                <a:gd name="T10" fmla="*/ 12 w 282"/>
                <a:gd name="T11" fmla="*/ 0 h 174"/>
                <a:gd name="T12" fmla="*/ 0 w 282"/>
                <a:gd name="T13" fmla="*/ 18 h 174"/>
                <a:gd name="T14" fmla="*/ 48 w 282"/>
                <a:gd name="T15" fmla="*/ 48 h 174"/>
                <a:gd name="T16" fmla="*/ 108 w 282"/>
                <a:gd name="T17" fmla="*/ 84 h 174"/>
                <a:gd name="T18" fmla="*/ 186 w 282"/>
                <a:gd name="T19" fmla="*/ 132 h 174"/>
                <a:gd name="T20" fmla="*/ 270 w 282"/>
                <a:gd name="T21" fmla="*/ 174 h 174"/>
                <a:gd name="T22" fmla="*/ 270 w 282"/>
                <a:gd name="T23" fmla="*/ 174 h 174"/>
                <a:gd name="T24" fmla="*/ 282 w 282"/>
                <a:gd name="T25" fmla="*/ 15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74">
                  <a:moveTo>
                    <a:pt x="282" y="150"/>
                  </a:moveTo>
                  <a:lnTo>
                    <a:pt x="282" y="150"/>
                  </a:lnTo>
                  <a:lnTo>
                    <a:pt x="198" y="108"/>
                  </a:lnTo>
                  <a:lnTo>
                    <a:pt x="120" y="66"/>
                  </a:lnTo>
                  <a:lnTo>
                    <a:pt x="60" y="30"/>
                  </a:lnTo>
                  <a:lnTo>
                    <a:pt x="12" y="0"/>
                  </a:lnTo>
                  <a:lnTo>
                    <a:pt x="0" y="18"/>
                  </a:lnTo>
                  <a:lnTo>
                    <a:pt x="48" y="48"/>
                  </a:lnTo>
                  <a:lnTo>
                    <a:pt x="108" y="84"/>
                  </a:lnTo>
                  <a:lnTo>
                    <a:pt x="186" y="132"/>
                  </a:lnTo>
                  <a:lnTo>
                    <a:pt x="270" y="174"/>
                  </a:lnTo>
                  <a:lnTo>
                    <a:pt x="270" y="174"/>
                  </a:lnTo>
                  <a:lnTo>
                    <a:pt x="282"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7223" name="Freeform 7"/>
            <p:cNvSpPr>
              <a:spLocks noChangeAspect="1"/>
            </p:cNvSpPr>
            <p:nvPr/>
          </p:nvSpPr>
          <p:spPr bwMode="auto">
            <a:xfrm>
              <a:off x="1086" y="3048"/>
              <a:ext cx="300" cy="126"/>
            </a:xfrm>
            <a:custGeom>
              <a:avLst/>
              <a:gdLst>
                <a:gd name="T0" fmla="*/ 300 w 300"/>
                <a:gd name="T1" fmla="*/ 108 h 126"/>
                <a:gd name="T2" fmla="*/ 300 w 300"/>
                <a:gd name="T3" fmla="*/ 108 h 126"/>
                <a:gd name="T4" fmla="*/ 222 w 300"/>
                <a:gd name="T5" fmla="*/ 90 h 126"/>
                <a:gd name="T6" fmla="*/ 156 w 300"/>
                <a:gd name="T7" fmla="*/ 66 h 126"/>
                <a:gd name="T8" fmla="*/ 90 w 300"/>
                <a:gd name="T9" fmla="*/ 36 h 126"/>
                <a:gd name="T10" fmla="*/ 12 w 300"/>
                <a:gd name="T11" fmla="*/ 0 h 126"/>
                <a:gd name="T12" fmla="*/ 0 w 300"/>
                <a:gd name="T13" fmla="*/ 24 h 126"/>
                <a:gd name="T14" fmla="*/ 78 w 300"/>
                <a:gd name="T15" fmla="*/ 54 h 126"/>
                <a:gd name="T16" fmla="*/ 144 w 300"/>
                <a:gd name="T17" fmla="*/ 84 h 126"/>
                <a:gd name="T18" fmla="*/ 216 w 300"/>
                <a:gd name="T19" fmla="*/ 108 h 126"/>
                <a:gd name="T20" fmla="*/ 300 w 300"/>
                <a:gd name="T21" fmla="*/ 126 h 126"/>
                <a:gd name="T22" fmla="*/ 300 w 300"/>
                <a:gd name="T23" fmla="*/ 126 h 126"/>
                <a:gd name="T24" fmla="*/ 300 w 300"/>
                <a:gd name="T25"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0" h="126">
                  <a:moveTo>
                    <a:pt x="300" y="108"/>
                  </a:moveTo>
                  <a:lnTo>
                    <a:pt x="300" y="108"/>
                  </a:lnTo>
                  <a:lnTo>
                    <a:pt x="222" y="90"/>
                  </a:lnTo>
                  <a:lnTo>
                    <a:pt x="156" y="66"/>
                  </a:lnTo>
                  <a:lnTo>
                    <a:pt x="90" y="36"/>
                  </a:lnTo>
                  <a:lnTo>
                    <a:pt x="12" y="0"/>
                  </a:lnTo>
                  <a:lnTo>
                    <a:pt x="0" y="24"/>
                  </a:lnTo>
                  <a:lnTo>
                    <a:pt x="78" y="54"/>
                  </a:lnTo>
                  <a:lnTo>
                    <a:pt x="144" y="84"/>
                  </a:lnTo>
                  <a:lnTo>
                    <a:pt x="216" y="108"/>
                  </a:lnTo>
                  <a:lnTo>
                    <a:pt x="300" y="126"/>
                  </a:lnTo>
                  <a:lnTo>
                    <a:pt x="300" y="126"/>
                  </a:lnTo>
                  <a:lnTo>
                    <a:pt x="30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7224" name="Freeform 8"/>
            <p:cNvSpPr>
              <a:spLocks noChangeAspect="1"/>
            </p:cNvSpPr>
            <p:nvPr/>
          </p:nvSpPr>
          <p:spPr bwMode="auto">
            <a:xfrm>
              <a:off x="1386" y="3156"/>
              <a:ext cx="294" cy="60"/>
            </a:xfrm>
            <a:custGeom>
              <a:avLst/>
              <a:gdLst>
                <a:gd name="T0" fmla="*/ 294 w 294"/>
                <a:gd name="T1" fmla="*/ 42 h 60"/>
                <a:gd name="T2" fmla="*/ 294 w 294"/>
                <a:gd name="T3" fmla="*/ 42 h 60"/>
                <a:gd name="T4" fmla="*/ 222 w 294"/>
                <a:gd name="T5" fmla="*/ 42 h 60"/>
                <a:gd name="T6" fmla="*/ 150 w 294"/>
                <a:gd name="T7" fmla="*/ 30 h 60"/>
                <a:gd name="T8" fmla="*/ 84 w 294"/>
                <a:gd name="T9" fmla="*/ 18 h 60"/>
                <a:gd name="T10" fmla="*/ 0 w 294"/>
                <a:gd name="T11" fmla="*/ 0 h 60"/>
                <a:gd name="T12" fmla="*/ 0 w 294"/>
                <a:gd name="T13" fmla="*/ 18 h 60"/>
                <a:gd name="T14" fmla="*/ 78 w 294"/>
                <a:gd name="T15" fmla="*/ 42 h 60"/>
                <a:gd name="T16" fmla="*/ 150 w 294"/>
                <a:gd name="T17" fmla="*/ 54 h 60"/>
                <a:gd name="T18" fmla="*/ 216 w 294"/>
                <a:gd name="T19" fmla="*/ 60 h 60"/>
                <a:gd name="T20" fmla="*/ 294 w 294"/>
                <a:gd name="T21" fmla="*/ 60 h 60"/>
                <a:gd name="T22" fmla="*/ 294 w 294"/>
                <a:gd name="T23" fmla="*/ 60 h 60"/>
                <a:gd name="T24" fmla="*/ 294 w 294"/>
                <a:gd name="T25"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 h="60">
                  <a:moveTo>
                    <a:pt x="294" y="42"/>
                  </a:moveTo>
                  <a:lnTo>
                    <a:pt x="294" y="42"/>
                  </a:lnTo>
                  <a:lnTo>
                    <a:pt x="222" y="42"/>
                  </a:lnTo>
                  <a:lnTo>
                    <a:pt x="150" y="30"/>
                  </a:lnTo>
                  <a:lnTo>
                    <a:pt x="84" y="18"/>
                  </a:lnTo>
                  <a:lnTo>
                    <a:pt x="0" y="0"/>
                  </a:lnTo>
                  <a:lnTo>
                    <a:pt x="0" y="18"/>
                  </a:lnTo>
                  <a:lnTo>
                    <a:pt x="78" y="42"/>
                  </a:lnTo>
                  <a:lnTo>
                    <a:pt x="150" y="54"/>
                  </a:lnTo>
                  <a:lnTo>
                    <a:pt x="216" y="60"/>
                  </a:lnTo>
                  <a:lnTo>
                    <a:pt x="294" y="60"/>
                  </a:lnTo>
                  <a:lnTo>
                    <a:pt x="294" y="60"/>
                  </a:lnTo>
                  <a:lnTo>
                    <a:pt x="294"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7225" name="Freeform 9"/>
            <p:cNvSpPr>
              <a:spLocks noChangeAspect="1"/>
            </p:cNvSpPr>
            <p:nvPr/>
          </p:nvSpPr>
          <p:spPr bwMode="auto">
            <a:xfrm>
              <a:off x="1680" y="3168"/>
              <a:ext cx="258" cy="48"/>
            </a:xfrm>
            <a:custGeom>
              <a:avLst/>
              <a:gdLst>
                <a:gd name="T0" fmla="*/ 246 w 258"/>
                <a:gd name="T1" fmla="*/ 0 h 48"/>
                <a:gd name="T2" fmla="*/ 186 w 258"/>
                <a:gd name="T3" fmla="*/ 18 h 48"/>
                <a:gd name="T4" fmla="*/ 126 w 258"/>
                <a:gd name="T5" fmla="*/ 24 h 48"/>
                <a:gd name="T6" fmla="*/ 72 w 258"/>
                <a:gd name="T7" fmla="*/ 24 h 48"/>
                <a:gd name="T8" fmla="*/ 0 w 258"/>
                <a:gd name="T9" fmla="*/ 30 h 48"/>
                <a:gd name="T10" fmla="*/ 0 w 258"/>
                <a:gd name="T11" fmla="*/ 48 h 48"/>
                <a:gd name="T12" fmla="*/ 72 w 258"/>
                <a:gd name="T13" fmla="*/ 48 h 48"/>
                <a:gd name="T14" fmla="*/ 132 w 258"/>
                <a:gd name="T15" fmla="*/ 42 h 48"/>
                <a:gd name="T16" fmla="*/ 186 w 258"/>
                <a:gd name="T17" fmla="*/ 36 h 48"/>
                <a:gd name="T18" fmla="*/ 258 w 258"/>
                <a:gd name="T19" fmla="*/ 18 h 48"/>
                <a:gd name="T20" fmla="*/ 246 w 25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48">
                  <a:moveTo>
                    <a:pt x="246" y="0"/>
                  </a:moveTo>
                  <a:lnTo>
                    <a:pt x="186" y="18"/>
                  </a:lnTo>
                  <a:lnTo>
                    <a:pt x="126" y="24"/>
                  </a:lnTo>
                  <a:lnTo>
                    <a:pt x="72" y="24"/>
                  </a:lnTo>
                  <a:lnTo>
                    <a:pt x="0" y="30"/>
                  </a:lnTo>
                  <a:lnTo>
                    <a:pt x="0" y="48"/>
                  </a:lnTo>
                  <a:lnTo>
                    <a:pt x="72" y="48"/>
                  </a:lnTo>
                  <a:lnTo>
                    <a:pt x="132" y="42"/>
                  </a:lnTo>
                  <a:lnTo>
                    <a:pt x="186" y="36"/>
                  </a:lnTo>
                  <a:lnTo>
                    <a:pt x="258" y="18"/>
                  </a:lnTo>
                  <a:lnTo>
                    <a:pt x="2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7226" name="Freeform 10"/>
            <p:cNvSpPr>
              <a:spLocks noChangeAspect="1"/>
            </p:cNvSpPr>
            <p:nvPr/>
          </p:nvSpPr>
          <p:spPr bwMode="auto">
            <a:xfrm>
              <a:off x="1902" y="3126"/>
              <a:ext cx="120" cy="108"/>
            </a:xfrm>
            <a:custGeom>
              <a:avLst/>
              <a:gdLst>
                <a:gd name="T0" fmla="*/ 0 w 120"/>
                <a:gd name="T1" fmla="*/ 0 h 108"/>
                <a:gd name="T2" fmla="*/ 120 w 120"/>
                <a:gd name="T3" fmla="*/ 24 h 108"/>
                <a:gd name="T4" fmla="*/ 42 w 120"/>
                <a:gd name="T5" fmla="*/ 108 h 108"/>
                <a:gd name="T6" fmla="*/ 0 w 120"/>
                <a:gd name="T7" fmla="*/ 0 h 108"/>
                <a:gd name="T8" fmla="*/ 120 w 120"/>
                <a:gd name="T9" fmla="*/ 24 h 108"/>
                <a:gd name="T10" fmla="*/ 0 w 120"/>
                <a:gd name="T11" fmla="*/ 0 h 108"/>
              </a:gdLst>
              <a:ahLst/>
              <a:cxnLst>
                <a:cxn ang="0">
                  <a:pos x="T0" y="T1"/>
                </a:cxn>
                <a:cxn ang="0">
                  <a:pos x="T2" y="T3"/>
                </a:cxn>
                <a:cxn ang="0">
                  <a:pos x="T4" y="T5"/>
                </a:cxn>
                <a:cxn ang="0">
                  <a:pos x="T6" y="T7"/>
                </a:cxn>
                <a:cxn ang="0">
                  <a:pos x="T8" y="T9"/>
                </a:cxn>
                <a:cxn ang="0">
                  <a:pos x="T10" y="T11"/>
                </a:cxn>
              </a:cxnLst>
              <a:rect l="0" t="0" r="r" b="b"/>
              <a:pathLst>
                <a:path w="120" h="108">
                  <a:moveTo>
                    <a:pt x="0" y="0"/>
                  </a:moveTo>
                  <a:lnTo>
                    <a:pt x="120" y="24"/>
                  </a:lnTo>
                  <a:lnTo>
                    <a:pt x="42" y="108"/>
                  </a:lnTo>
                  <a:lnTo>
                    <a:pt x="0" y="0"/>
                  </a:lnTo>
                  <a:lnTo>
                    <a:pt x="120"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7227" name="Freeform 11"/>
            <p:cNvSpPr>
              <a:spLocks noChangeAspect="1"/>
            </p:cNvSpPr>
            <p:nvPr/>
          </p:nvSpPr>
          <p:spPr bwMode="auto">
            <a:xfrm>
              <a:off x="1338" y="2526"/>
              <a:ext cx="168" cy="252"/>
            </a:xfrm>
            <a:custGeom>
              <a:avLst/>
              <a:gdLst>
                <a:gd name="T0" fmla="*/ 168 w 168"/>
                <a:gd name="T1" fmla="*/ 240 h 252"/>
                <a:gd name="T2" fmla="*/ 168 w 168"/>
                <a:gd name="T3" fmla="*/ 240 h 252"/>
                <a:gd name="T4" fmla="*/ 138 w 168"/>
                <a:gd name="T5" fmla="*/ 210 h 252"/>
                <a:gd name="T6" fmla="*/ 114 w 168"/>
                <a:gd name="T7" fmla="*/ 186 h 252"/>
                <a:gd name="T8" fmla="*/ 90 w 168"/>
                <a:gd name="T9" fmla="*/ 156 h 252"/>
                <a:gd name="T10" fmla="*/ 72 w 168"/>
                <a:gd name="T11" fmla="*/ 120 h 252"/>
                <a:gd name="T12" fmla="*/ 48 w 168"/>
                <a:gd name="T13" fmla="*/ 60 h 252"/>
                <a:gd name="T14" fmla="*/ 18 w 168"/>
                <a:gd name="T15" fmla="*/ 0 h 252"/>
                <a:gd name="T16" fmla="*/ 0 w 168"/>
                <a:gd name="T17" fmla="*/ 6 h 252"/>
                <a:gd name="T18" fmla="*/ 24 w 168"/>
                <a:gd name="T19" fmla="*/ 66 h 252"/>
                <a:gd name="T20" fmla="*/ 54 w 168"/>
                <a:gd name="T21" fmla="*/ 132 h 252"/>
                <a:gd name="T22" fmla="*/ 72 w 168"/>
                <a:gd name="T23" fmla="*/ 162 h 252"/>
                <a:gd name="T24" fmla="*/ 96 w 168"/>
                <a:gd name="T25" fmla="*/ 198 h 252"/>
                <a:gd name="T26" fmla="*/ 120 w 168"/>
                <a:gd name="T27" fmla="*/ 228 h 252"/>
                <a:gd name="T28" fmla="*/ 156 w 168"/>
                <a:gd name="T29" fmla="*/ 252 h 252"/>
                <a:gd name="T30" fmla="*/ 156 w 168"/>
                <a:gd name="T31" fmla="*/ 252 h 252"/>
                <a:gd name="T32" fmla="*/ 168 w 168"/>
                <a:gd name="T33" fmla="*/ 24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252">
                  <a:moveTo>
                    <a:pt x="168" y="240"/>
                  </a:moveTo>
                  <a:lnTo>
                    <a:pt x="168" y="240"/>
                  </a:lnTo>
                  <a:lnTo>
                    <a:pt x="138" y="210"/>
                  </a:lnTo>
                  <a:lnTo>
                    <a:pt x="114" y="186"/>
                  </a:lnTo>
                  <a:lnTo>
                    <a:pt x="90" y="156"/>
                  </a:lnTo>
                  <a:lnTo>
                    <a:pt x="72" y="120"/>
                  </a:lnTo>
                  <a:lnTo>
                    <a:pt x="48" y="60"/>
                  </a:lnTo>
                  <a:lnTo>
                    <a:pt x="18" y="0"/>
                  </a:lnTo>
                  <a:lnTo>
                    <a:pt x="0" y="6"/>
                  </a:lnTo>
                  <a:lnTo>
                    <a:pt x="24" y="66"/>
                  </a:lnTo>
                  <a:lnTo>
                    <a:pt x="54" y="132"/>
                  </a:lnTo>
                  <a:lnTo>
                    <a:pt x="72" y="162"/>
                  </a:lnTo>
                  <a:lnTo>
                    <a:pt x="96" y="198"/>
                  </a:lnTo>
                  <a:lnTo>
                    <a:pt x="120" y="228"/>
                  </a:lnTo>
                  <a:lnTo>
                    <a:pt x="156" y="252"/>
                  </a:lnTo>
                  <a:lnTo>
                    <a:pt x="156" y="252"/>
                  </a:lnTo>
                  <a:lnTo>
                    <a:pt x="168"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7228" name="Freeform 12"/>
            <p:cNvSpPr>
              <a:spLocks noChangeAspect="1"/>
            </p:cNvSpPr>
            <p:nvPr/>
          </p:nvSpPr>
          <p:spPr bwMode="auto">
            <a:xfrm>
              <a:off x="1494" y="2766"/>
              <a:ext cx="396" cy="162"/>
            </a:xfrm>
            <a:custGeom>
              <a:avLst/>
              <a:gdLst>
                <a:gd name="T0" fmla="*/ 396 w 396"/>
                <a:gd name="T1" fmla="*/ 144 h 162"/>
                <a:gd name="T2" fmla="*/ 318 w 396"/>
                <a:gd name="T3" fmla="*/ 138 h 162"/>
                <a:gd name="T4" fmla="*/ 258 w 396"/>
                <a:gd name="T5" fmla="*/ 126 h 162"/>
                <a:gd name="T6" fmla="*/ 204 w 396"/>
                <a:gd name="T7" fmla="*/ 108 h 162"/>
                <a:gd name="T8" fmla="*/ 156 w 396"/>
                <a:gd name="T9" fmla="*/ 90 h 162"/>
                <a:gd name="T10" fmla="*/ 78 w 396"/>
                <a:gd name="T11" fmla="*/ 48 h 162"/>
                <a:gd name="T12" fmla="*/ 12 w 396"/>
                <a:gd name="T13" fmla="*/ 0 h 162"/>
                <a:gd name="T14" fmla="*/ 0 w 396"/>
                <a:gd name="T15" fmla="*/ 12 h 162"/>
                <a:gd name="T16" fmla="*/ 66 w 396"/>
                <a:gd name="T17" fmla="*/ 66 h 162"/>
                <a:gd name="T18" fmla="*/ 144 w 396"/>
                <a:gd name="T19" fmla="*/ 108 h 162"/>
                <a:gd name="T20" fmla="*/ 192 w 396"/>
                <a:gd name="T21" fmla="*/ 132 h 162"/>
                <a:gd name="T22" fmla="*/ 252 w 396"/>
                <a:gd name="T23" fmla="*/ 144 h 162"/>
                <a:gd name="T24" fmla="*/ 318 w 396"/>
                <a:gd name="T25" fmla="*/ 156 h 162"/>
                <a:gd name="T26" fmla="*/ 390 w 396"/>
                <a:gd name="T27" fmla="*/ 162 h 162"/>
                <a:gd name="T28" fmla="*/ 396 w 396"/>
                <a:gd name="T29" fmla="*/ 1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6" h="162">
                  <a:moveTo>
                    <a:pt x="396" y="144"/>
                  </a:moveTo>
                  <a:lnTo>
                    <a:pt x="318" y="138"/>
                  </a:lnTo>
                  <a:lnTo>
                    <a:pt x="258" y="126"/>
                  </a:lnTo>
                  <a:lnTo>
                    <a:pt x="204" y="108"/>
                  </a:lnTo>
                  <a:lnTo>
                    <a:pt x="156" y="90"/>
                  </a:lnTo>
                  <a:lnTo>
                    <a:pt x="78" y="48"/>
                  </a:lnTo>
                  <a:lnTo>
                    <a:pt x="12" y="0"/>
                  </a:lnTo>
                  <a:lnTo>
                    <a:pt x="0" y="12"/>
                  </a:lnTo>
                  <a:lnTo>
                    <a:pt x="66" y="66"/>
                  </a:lnTo>
                  <a:lnTo>
                    <a:pt x="144" y="108"/>
                  </a:lnTo>
                  <a:lnTo>
                    <a:pt x="192" y="132"/>
                  </a:lnTo>
                  <a:lnTo>
                    <a:pt x="252" y="144"/>
                  </a:lnTo>
                  <a:lnTo>
                    <a:pt x="318" y="156"/>
                  </a:lnTo>
                  <a:lnTo>
                    <a:pt x="390" y="162"/>
                  </a:lnTo>
                  <a:lnTo>
                    <a:pt x="396"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7229" name="Freeform 13"/>
            <p:cNvSpPr>
              <a:spLocks noChangeAspect="1"/>
            </p:cNvSpPr>
            <p:nvPr/>
          </p:nvSpPr>
          <p:spPr bwMode="auto">
            <a:xfrm>
              <a:off x="1872" y="2862"/>
              <a:ext cx="114" cy="114"/>
            </a:xfrm>
            <a:custGeom>
              <a:avLst/>
              <a:gdLst>
                <a:gd name="T0" fmla="*/ 6 w 114"/>
                <a:gd name="T1" fmla="*/ 0 h 114"/>
                <a:gd name="T2" fmla="*/ 114 w 114"/>
                <a:gd name="T3" fmla="*/ 60 h 114"/>
                <a:gd name="T4" fmla="*/ 0 w 114"/>
                <a:gd name="T5" fmla="*/ 114 h 114"/>
                <a:gd name="T6" fmla="*/ 6 w 114"/>
                <a:gd name="T7" fmla="*/ 0 h 114"/>
                <a:gd name="T8" fmla="*/ 114 w 114"/>
                <a:gd name="T9" fmla="*/ 60 h 114"/>
                <a:gd name="T10" fmla="*/ 6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6" y="0"/>
                  </a:moveTo>
                  <a:lnTo>
                    <a:pt x="114" y="60"/>
                  </a:lnTo>
                  <a:lnTo>
                    <a:pt x="0" y="114"/>
                  </a:lnTo>
                  <a:lnTo>
                    <a:pt x="6" y="0"/>
                  </a:lnTo>
                  <a:lnTo>
                    <a:pt x="114" y="6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417230" name="Text Box 14"/>
          <p:cNvSpPr txBox="1">
            <a:spLocks noChangeArrowheads="1"/>
          </p:cNvSpPr>
          <p:nvPr/>
        </p:nvSpPr>
        <p:spPr bwMode="auto">
          <a:xfrm>
            <a:off x="4572793" y="838200"/>
            <a:ext cx="3888581" cy="431800"/>
          </a:xfrm>
          <a:prstGeom prst="rect">
            <a:avLst/>
          </a:prstGeom>
          <a:solidFill>
            <a:srgbClr val="3399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Intersecting Stream Objects</a:t>
            </a:r>
            <a:endParaRPr lang="en-US" sz="1800" b="1">
              <a:solidFill>
                <a:schemeClr val="bg1"/>
              </a:solidFill>
              <a:latin typeface="Tahoma" pitchFamily="34" charset="0"/>
            </a:endParaRPr>
          </a:p>
        </p:txBody>
      </p:sp>
      <p:sp>
        <p:nvSpPr>
          <p:cNvPr id="1417231" name="Text Box 15"/>
          <p:cNvSpPr txBox="1">
            <a:spLocks noChangeArrowheads="1"/>
          </p:cNvSpPr>
          <p:nvPr/>
        </p:nvSpPr>
        <p:spPr bwMode="auto">
          <a:xfrm>
            <a:off x="1490663" y="1341438"/>
            <a:ext cx="61642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latin typeface="Tahoma" pitchFamily="34" charset="0"/>
              </a:rPr>
              <a:t>Application to extracting closed stream lines in planar flows</a:t>
            </a:r>
          </a:p>
        </p:txBody>
      </p:sp>
      <p:sp>
        <p:nvSpPr>
          <p:cNvPr id="17" name="Text Box 6"/>
          <p:cNvSpPr txBox="1">
            <a:spLocks noChangeArrowheads="1"/>
          </p:cNvSpPr>
          <p:nvPr/>
        </p:nvSpPr>
        <p:spPr bwMode="auto">
          <a:xfrm>
            <a:off x="900113" y="838200"/>
            <a:ext cx="3529012" cy="431800"/>
          </a:xfrm>
          <a:prstGeom prst="rect">
            <a:avLst/>
          </a:prstGeom>
          <a:solidFill>
            <a:schemeClr va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Finding Zeros</a:t>
            </a:r>
            <a:endParaRPr lang="en-US" sz="1800" b="1">
              <a:solidFill>
                <a:schemeClr val="bg1"/>
              </a:solidFill>
              <a:latin typeface="Tahoma"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8242" name="Rectangle 2"/>
          <p:cNvSpPr>
            <a:spLocks noChangeArrowheads="1"/>
          </p:cNvSpPr>
          <p:nvPr/>
        </p:nvSpPr>
        <p:spPr bwMode="auto">
          <a:xfrm rot="-2169863">
            <a:off x="-1239838" y="2105025"/>
            <a:ext cx="11599863" cy="2682875"/>
          </a:xfrm>
          <a:prstGeom prst="rect">
            <a:avLst/>
          </a:prstGeom>
          <a:solidFill>
            <a:srgbClr val="C0C0C0"/>
          </a:solidFill>
          <a:ln w="38100">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18243" name="Picture 3" descr="CSLDetection2DSetu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25" y="115888"/>
            <a:ext cx="2732088"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8244" name="Picture 4" descr="CSLDetection3DSet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860800"/>
            <a:ext cx="2574925" cy="2808288"/>
          </a:xfrm>
          <a:prstGeom prst="rect">
            <a:avLst/>
          </a:prstGeom>
          <a:noFill/>
          <a:ln w="38100">
            <a:solidFill>
              <a:srgbClr val="5F5F5F"/>
            </a:solidFill>
            <a:miter lim="800000"/>
            <a:headEnd/>
            <a:tailEnd/>
          </a:ln>
          <a:extLst>
            <a:ext uri="{909E8E84-426E-40DD-AFC4-6F175D3DCCD1}">
              <a14:hiddenFill xmlns:a14="http://schemas.microsoft.com/office/drawing/2010/main">
                <a:solidFill>
                  <a:srgbClr val="FFFFFF"/>
                </a:solidFill>
              </a14:hiddenFill>
            </a:ext>
          </a:extLst>
        </p:spPr>
      </p:pic>
      <p:pic>
        <p:nvPicPr>
          <p:cNvPr id="1418245" name="Picture 5" descr="CSLDetectionSurfa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2788" y="2025650"/>
            <a:ext cx="2619375" cy="2808288"/>
          </a:xfrm>
          <a:prstGeom prst="rect">
            <a:avLst/>
          </a:prstGeom>
          <a:noFill/>
          <a:ln w="38100">
            <a:solidFill>
              <a:srgbClr val="5F5F5F"/>
            </a:solidFill>
            <a:miter lim="800000"/>
            <a:headEnd/>
            <a:tailEnd/>
          </a:ln>
          <a:extLst>
            <a:ext uri="{909E8E84-426E-40DD-AFC4-6F175D3DCCD1}">
              <a14:hiddenFill xmlns:a14="http://schemas.microsoft.com/office/drawing/2010/main">
                <a:solidFill>
                  <a:srgbClr val="FFFFFF"/>
                </a:solidFill>
              </a14:hiddenFill>
            </a:ext>
          </a:extLst>
        </p:spPr>
      </p:pic>
      <p:pic>
        <p:nvPicPr>
          <p:cNvPr id="1418246" name="Picture 6" descr="CSLDetectionCSLL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188913"/>
            <a:ext cx="2603500" cy="2808287"/>
          </a:xfrm>
          <a:prstGeom prst="rect">
            <a:avLst/>
          </a:prstGeom>
          <a:noFill/>
          <a:ln w="38100">
            <a:solidFill>
              <a:srgbClr val="5F5F5F"/>
            </a:solidFill>
            <a:miter lim="800000"/>
            <a:headEnd/>
            <a:tailEnd/>
          </a:ln>
          <a:extLst>
            <a:ext uri="{909E8E84-426E-40DD-AFC4-6F175D3DCCD1}">
              <a14:hiddenFill xmlns:a14="http://schemas.microsoft.com/office/drawing/2010/main">
                <a:solidFill>
                  <a:srgbClr val="FFFFFF"/>
                </a:solidFill>
              </a14:hiddenFill>
            </a:ext>
          </a:extLst>
        </p:spPr>
      </p:pic>
      <p:pic>
        <p:nvPicPr>
          <p:cNvPr id="1418247" name="Picture 7" descr="CSLDetectionCSL2DReprojec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7763" y="4005263"/>
            <a:ext cx="2736850" cy="2736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18242"/>
                                        </p:tgtEl>
                                        <p:attrNameLst>
                                          <p:attrName>style.visibility</p:attrName>
                                        </p:attrNameLst>
                                      </p:cBhvr>
                                      <p:to>
                                        <p:strVal val="visible"/>
                                      </p:to>
                                    </p:set>
                                    <p:animEffect transition="in" filter="wipe(left)">
                                      <p:cBhvr>
                                        <p:cTn id="7" dur="500"/>
                                        <p:tgtEl>
                                          <p:spTgt spid="1418242"/>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418244"/>
                                        </p:tgtEl>
                                        <p:attrNameLst>
                                          <p:attrName>style.visibility</p:attrName>
                                        </p:attrNameLst>
                                      </p:cBhvr>
                                      <p:to>
                                        <p:strVal val="visible"/>
                                      </p:to>
                                    </p:set>
                                    <p:animEffect transition="in" filter="fade">
                                      <p:cBhvr>
                                        <p:cTn id="11" dur="500"/>
                                        <p:tgtEl>
                                          <p:spTgt spid="14182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418245"/>
                                        </p:tgtEl>
                                        <p:attrNameLst>
                                          <p:attrName>style.visibility</p:attrName>
                                        </p:attrNameLst>
                                      </p:cBhvr>
                                      <p:to>
                                        <p:strVal val="visible"/>
                                      </p:to>
                                    </p:set>
                                    <p:animEffect transition="in" filter="fade">
                                      <p:cBhvr>
                                        <p:cTn id="16" dur="500"/>
                                        <p:tgtEl>
                                          <p:spTgt spid="1418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418246"/>
                                        </p:tgtEl>
                                        <p:attrNameLst>
                                          <p:attrName>style.visibility</p:attrName>
                                        </p:attrNameLst>
                                      </p:cBhvr>
                                      <p:to>
                                        <p:strVal val="visible"/>
                                      </p:to>
                                    </p:set>
                                    <p:animEffect transition="in" filter="fade">
                                      <p:cBhvr>
                                        <p:cTn id="21" dur="500"/>
                                        <p:tgtEl>
                                          <p:spTgt spid="141824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418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824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p:cNvSpPr>
            <a:spLocks noGrp="1" noChangeArrowheads="1"/>
          </p:cNvSpPr>
          <p:nvPr>
            <p:ph type="title"/>
          </p:nvPr>
        </p:nvSpPr>
        <p:spPr/>
        <p:txBody>
          <a:bodyPr/>
          <a:lstStyle/>
          <a:p>
            <a:r>
              <a:rPr lang="de-DE"/>
              <a:t>Extraction of Closed Stream Lines</a:t>
            </a:r>
          </a:p>
        </p:txBody>
      </p:sp>
      <p:pic>
        <p:nvPicPr>
          <p:cNvPr id="1419267" name="Picture 3" descr="SeedLinePolygon"/>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0" y="1844675"/>
            <a:ext cx="3679825" cy="3684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19268" name="Picture 4" descr="SeedLineSplitted"/>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464175" y="1844675"/>
            <a:ext cx="3679825" cy="3684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290" name="Rectangle 2"/>
          <p:cNvSpPr>
            <a:spLocks noGrp="1" noChangeArrowheads="1"/>
          </p:cNvSpPr>
          <p:nvPr>
            <p:ph type="title"/>
          </p:nvPr>
        </p:nvSpPr>
        <p:spPr/>
        <p:txBody>
          <a:bodyPr/>
          <a:lstStyle/>
          <a:p>
            <a:r>
              <a:rPr lang="de-DE"/>
              <a:t>Extraction of Closed Stream Lines</a:t>
            </a:r>
          </a:p>
        </p:txBody>
      </p:sp>
      <p:pic>
        <p:nvPicPr>
          <p:cNvPr id="1420291" name="Picture 3" descr="ANoise2DSurfacesAll"/>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227263" y="850900"/>
            <a:ext cx="6916737" cy="5159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219200" y="2667000"/>
            <a:ext cx="4495800" cy="304800"/>
          </a:xfrm>
          <a:prstGeom prst="rect">
            <a:avLst/>
          </a:prstGeom>
          <a:solidFill>
            <a:schemeClr val="accent2"/>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Rectangle 1"/>
          <p:cNvSpPr/>
          <p:nvPr/>
        </p:nvSpPr>
        <p:spPr bwMode="auto">
          <a:xfrm>
            <a:off x="1219200" y="3048000"/>
            <a:ext cx="4495800" cy="304800"/>
          </a:xfrm>
          <a:prstGeom prst="rect">
            <a:avLst/>
          </a:prstGeom>
          <a:solidFill>
            <a:srgbClr val="C00000"/>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8675" name="Rectangle 3"/>
          <p:cNvSpPr>
            <a:spLocks noGrp="1" noChangeArrowheads="1"/>
          </p:cNvSpPr>
          <p:nvPr>
            <p:ph type="title"/>
          </p:nvPr>
        </p:nvSpPr>
        <p:spPr/>
        <p:txBody>
          <a:bodyPr/>
          <a:lstStyle/>
          <a:p>
            <a:r>
              <a:rPr lang="en-US" dirty="0" smtClean="0"/>
              <a:t>Feature-based </a:t>
            </a:r>
            <a:r>
              <a:rPr lang="en-US" dirty="0"/>
              <a:t>Visualization</a:t>
            </a:r>
            <a:endParaRPr lang="de-DE" dirty="0"/>
          </a:p>
        </p:txBody>
      </p:sp>
      <p:sp>
        <p:nvSpPr>
          <p:cNvPr id="1308674" name="Rectangle 2"/>
          <p:cNvSpPr>
            <a:spLocks noGrp="1" noChangeArrowheads="1"/>
          </p:cNvSpPr>
          <p:nvPr>
            <p:ph idx="1"/>
          </p:nvPr>
        </p:nvSpPr>
        <p:spPr/>
        <p:txBody>
          <a:bodyPr/>
          <a:lstStyle/>
          <a:p>
            <a:r>
              <a:rPr lang="en-US" b="1" dirty="0" smtClean="0"/>
              <a:t>Feature Extraction</a:t>
            </a:r>
            <a:endParaRPr lang="de-DE" dirty="0" smtClean="0"/>
          </a:p>
          <a:p>
            <a:pPr lvl="1"/>
            <a:r>
              <a:rPr lang="en-US" b="1" dirty="0" smtClean="0"/>
              <a:t>Features:</a:t>
            </a:r>
            <a:endParaRPr lang="de-DE" b="1" dirty="0" smtClean="0"/>
          </a:p>
          <a:p>
            <a:pPr lvl="2"/>
            <a:r>
              <a:rPr lang="en-US" dirty="0" smtClean="0"/>
              <a:t>Represent interesting structures or objects in the data</a:t>
            </a:r>
          </a:p>
          <a:p>
            <a:pPr lvl="2"/>
            <a:r>
              <a:rPr lang="en-US" dirty="0" smtClean="0"/>
              <a:t>Extract and visualize them</a:t>
            </a:r>
          </a:p>
          <a:p>
            <a:pPr lvl="2"/>
            <a:r>
              <a:rPr lang="en-US" dirty="0" smtClean="0"/>
              <a:t>The original (large) field is not needed anymore for visualization</a:t>
            </a:r>
          </a:p>
          <a:p>
            <a:pPr lvl="2"/>
            <a:r>
              <a:rPr lang="en-US" dirty="0" smtClean="0"/>
              <a:t>Extraction can (usually) be automated</a:t>
            </a:r>
          </a:p>
          <a:p>
            <a:pPr lvl="2"/>
            <a:r>
              <a:rPr lang="en-US" dirty="0" smtClean="0"/>
              <a:t>Rendering is fast and (usually) interactive</a:t>
            </a:r>
          </a:p>
          <a:p>
            <a:pPr lvl="2"/>
            <a:r>
              <a:rPr lang="en-US" dirty="0" smtClean="0"/>
              <a:t>Medium to high cognitive load</a:t>
            </a:r>
          </a:p>
          <a:p>
            <a:pPr lvl="1"/>
            <a:endParaRPr lang="en-US" dirty="0" smtClean="0"/>
          </a:p>
          <a:p>
            <a:pPr lvl="1"/>
            <a:r>
              <a:rPr lang="en-US" b="1" dirty="0" smtClean="0"/>
              <a:t>Typical features:</a:t>
            </a:r>
          </a:p>
          <a:p>
            <a:pPr lvl="2"/>
            <a:r>
              <a:rPr lang="en-US" dirty="0" smtClean="0"/>
              <a:t>Topological features</a:t>
            </a:r>
          </a:p>
          <a:p>
            <a:pPr lvl="2"/>
            <a:r>
              <a:rPr lang="en-US" dirty="0" smtClean="0"/>
              <a:t>Vortices</a:t>
            </a:r>
          </a:p>
          <a:p>
            <a:pPr lvl="2"/>
            <a:r>
              <a:rPr lang="en-US" dirty="0" smtClean="0"/>
              <a:t>Shock waves</a:t>
            </a:r>
          </a:p>
          <a:p>
            <a:pPr lvl="2"/>
            <a:r>
              <a:rPr lang="en-US" dirty="0" err="1" smtClean="0"/>
              <a:t>Extremal</a:t>
            </a:r>
            <a:r>
              <a:rPr lang="en-US" dirty="0" smtClean="0"/>
              <a:t> structures</a:t>
            </a:r>
            <a:endParaRPr lang="de-DE" dirty="0"/>
          </a:p>
        </p:txBody>
      </p:sp>
      <p:sp>
        <p:nvSpPr>
          <p:cNvPr id="6" name="TextBox 5"/>
          <p:cNvSpPr txBox="1"/>
          <p:nvPr/>
        </p:nvSpPr>
        <p:spPr>
          <a:xfrm>
            <a:off x="121577" y="762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spTree>
    <p:extLst>
      <p:ext uri="{BB962C8B-B14F-4D97-AF65-F5344CB8AC3E}">
        <p14:creationId xmlns:p14="http://schemas.microsoft.com/office/powerpoint/2010/main" val="19774818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4" name="Rectangle 2"/>
          <p:cNvSpPr>
            <a:spLocks noGrp="1" noChangeArrowheads="1"/>
          </p:cNvSpPr>
          <p:nvPr>
            <p:ph type="title"/>
          </p:nvPr>
        </p:nvSpPr>
        <p:spPr/>
        <p:txBody>
          <a:bodyPr/>
          <a:lstStyle/>
          <a:p>
            <a:r>
              <a:rPr lang="de-DE"/>
              <a:t>Extraction of Closed Stream Lines</a:t>
            </a:r>
          </a:p>
        </p:txBody>
      </p:sp>
      <p:pic>
        <p:nvPicPr>
          <p:cNvPr id="1421315" name="Picture 3" descr="ANoise2DCSL"/>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571500"/>
            <a:ext cx="7489825" cy="5721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Rectangle 2"/>
          <p:cNvSpPr>
            <a:spLocks noGrp="1" noChangeArrowheads="1"/>
          </p:cNvSpPr>
          <p:nvPr>
            <p:ph type="title"/>
          </p:nvPr>
        </p:nvSpPr>
        <p:spPr/>
        <p:txBody>
          <a:bodyPr/>
          <a:lstStyle/>
          <a:p>
            <a:r>
              <a:rPr lang="de-DE"/>
              <a:t>Extraction of Closed Stream Lines</a:t>
            </a:r>
          </a:p>
        </p:txBody>
      </p:sp>
      <p:pic>
        <p:nvPicPr>
          <p:cNvPr id="1422339" name="Picture 3" descr="ANoise2DCSLProjection"/>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455988" y="549275"/>
            <a:ext cx="5688012" cy="5688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22340" name="Text Box 4"/>
          <p:cNvSpPr txBox="1">
            <a:spLocks noChangeArrowheads="1"/>
          </p:cNvSpPr>
          <p:nvPr/>
        </p:nvSpPr>
        <p:spPr bwMode="auto">
          <a:xfrm>
            <a:off x="468313" y="5268913"/>
            <a:ext cx="2376487" cy="431800"/>
          </a:xfrm>
          <a:prstGeom prst="rect">
            <a:avLst/>
          </a:prstGeom>
          <a:solidFill>
            <a:schemeClr va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200" b="1">
                <a:solidFill>
                  <a:schemeClr val="bg1"/>
                </a:solidFill>
                <a:latin typeface="Tahoma" pitchFamily="34" charset="0"/>
              </a:rPr>
              <a:t>Finding Zeros</a:t>
            </a:r>
            <a:endParaRPr lang="en-US" sz="1200" b="1">
              <a:solidFill>
                <a:schemeClr val="bg1"/>
              </a:solidFill>
              <a:latin typeface="Tahoma" pitchFamily="34" charset="0"/>
            </a:endParaRPr>
          </a:p>
        </p:txBody>
      </p:sp>
      <p:sp>
        <p:nvSpPr>
          <p:cNvPr id="1422341" name="Text Box 5"/>
          <p:cNvSpPr txBox="1">
            <a:spLocks noChangeArrowheads="1"/>
          </p:cNvSpPr>
          <p:nvPr/>
        </p:nvSpPr>
        <p:spPr bwMode="auto">
          <a:xfrm>
            <a:off x="468313" y="5772150"/>
            <a:ext cx="2376487" cy="431800"/>
          </a:xfrm>
          <a:prstGeom prst="rect">
            <a:avLst/>
          </a:prstGeom>
          <a:solidFill>
            <a:srgbClr val="3399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200" b="1">
                <a:solidFill>
                  <a:schemeClr val="bg1"/>
                </a:solidFill>
                <a:latin typeface="Tahoma" pitchFamily="34" charset="0"/>
              </a:rPr>
              <a:t>Intersecting Stream Objects</a:t>
            </a:r>
            <a:endParaRPr lang="en-US" sz="1200" b="1">
              <a:solidFill>
                <a:schemeClr val="bg1"/>
              </a:solidFill>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2340"/>
                                        </p:tgtEl>
                                        <p:attrNameLst>
                                          <p:attrName>style.visibility</p:attrName>
                                        </p:attrNameLst>
                                      </p:cBhvr>
                                      <p:to>
                                        <p:strVal val="visible"/>
                                      </p:to>
                                    </p:set>
                                    <p:animEffect transition="in" filter="fade">
                                      <p:cBhvr>
                                        <p:cTn id="7" dur="1000"/>
                                        <p:tgtEl>
                                          <p:spTgt spid="14223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422341"/>
                                        </p:tgtEl>
                                        <p:attrNameLst>
                                          <p:attrName>style.visibility</p:attrName>
                                        </p:attrNameLst>
                                      </p:cBhvr>
                                      <p:to>
                                        <p:strVal val="visible"/>
                                      </p:to>
                                    </p:set>
                                    <p:animEffect transition="in" filter="fade">
                                      <p:cBhvr>
                                        <p:cTn id="10" dur="1000"/>
                                        <p:tgtEl>
                                          <p:spTgt spid="1422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2340" grpId="0" animBg="1"/>
      <p:bldP spid="142234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060575"/>
            <a:ext cx="4191000" cy="30464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63" name="Rectangle 3"/>
          <p:cNvSpPr>
            <a:spLocks noGrp="1" noChangeArrowheads="1"/>
          </p:cNvSpPr>
          <p:nvPr>
            <p:ph type="title"/>
          </p:nvPr>
        </p:nvSpPr>
        <p:spPr/>
        <p:txBody>
          <a:bodyPr/>
          <a:lstStyle/>
          <a:p>
            <a:r>
              <a:rPr lang="de-DE" dirty="0"/>
              <a:t>Tracking </a:t>
            </a:r>
            <a:r>
              <a:rPr lang="de-DE" dirty="0" err="1"/>
              <a:t>of</a:t>
            </a:r>
            <a:r>
              <a:rPr lang="de-DE" dirty="0"/>
              <a:t> </a:t>
            </a:r>
            <a:r>
              <a:rPr lang="de-DE" dirty="0" err="1"/>
              <a:t>Closed</a:t>
            </a:r>
            <a:r>
              <a:rPr lang="de-DE" dirty="0"/>
              <a:t> Stream Lines</a:t>
            </a:r>
            <a:endParaRPr lang="en-US" dirty="0"/>
          </a:p>
        </p:txBody>
      </p:sp>
      <p:sp>
        <p:nvSpPr>
          <p:cNvPr id="2" name="Content Placeholder 1"/>
          <p:cNvSpPr>
            <a:spLocks noGrp="1"/>
          </p:cNvSpPr>
          <p:nvPr>
            <p:ph sz="half" idx="1"/>
          </p:nvPr>
        </p:nvSpPr>
        <p:spPr/>
        <p:txBody>
          <a:bodyPr/>
          <a:lstStyle/>
          <a:p>
            <a:pPr marL="0" indent="0">
              <a:buNone/>
            </a:pPr>
            <a:r>
              <a:rPr lang="en-US" dirty="0" smtClean="0"/>
              <a:t>Tracking closed stream lines</a:t>
            </a:r>
          </a:p>
          <a:p>
            <a:r>
              <a:rPr lang="en-US" dirty="0" smtClean="0"/>
              <a:t>Repeated application of “Intersecting Stream Objects”</a:t>
            </a:r>
          </a:p>
          <a:p>
            <a:r>
              <a:rPr lang="en-US" dirty="0" smtClean="0"/>
              <a:t>Starting from:</a:t>
            </a:r>
          </a:p>
          <a:p>
            <a:pPr lvl="1"/>
            <a:r>
              <a:rPr lang="en-US" dirty="0" err="1" smtClean="0"/>
              <a:t>Hopf</a:t>
            </a:r>
            <a:r>
              <a:rPr lang="en-US" dirty="0" smtClean="0"/>
              <a:t> bifurcations</a:t>
            </a:r>
          </a:p>
          <a:p>
            <a:pPr lvl="1"/>
            <a:r>
              <a:rPr lang="en-US" dirty="0" smtClean="0"/>
              <a:t>Periodic blue sky bifurcations</a:t>
            </a:r>
          </a:p>
          <a:p>
            <a:pPr lvl="1"/>
            <a:r>
              <a:rPr lang="en-US" dirty="0"/>
              <a:t>Closed stream lines at the first or last time </a:t>
            </a:r>
            <a:r>
              <a:rPr lang="en-US" dirty="0" smtClean="0"/>
              <a:t>step</a:t>
            </a:r>
          </a:p>
          <a:p>
            <a:pPr lvl="1"/>
            <a:r>
              <a:rPr lang="en-US" dirty="0"/>
              <a:t>Closed stream lines touching the boundary of the </a:t>
            </a:r>
            <a:r>
              <a:rPr lang="en-US" dirty="0" smtClean="0"/>
              <a:t>domain</a:t>
            </a:r>
          </a:p>
          <a:p>
            <a:pPr lvl="1"/>
            <a:r>
              <a:rPr lang="en-US" dirty="0"/>
              <a:t>Cyclic fold bifurcations</a:t>
            </a:r>
          </a:p>
        </p:txBody>
      </p:sp>
      <p:sp>
        <p:nvSpPr>
          <p:cNvPr id="3" name="Content Placeholder 2"/>
          <p:cNvSpPr>
            <a:spLocks noGrp="1"/>
          </p:cNvSpPr>
          <p:nvPr>
            <p:ph sz="half" idx="2"/>
          </p:nvPr>
        </p:nvSpPr>
        <p:spPr/>
        <p:txBody>
          <a:bodyPr/>
          <a:lstStyle/>
          <a:p>
            <a:endParaRPr lang="en-US"/>
          </a:p>
        </p:txBody>
      </p:sp>
      <p:pic>
        <p:nvPicPr>
          <p:cNvPr id="1689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060575"/>
            <a:ext cx="4183062" cy="3048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6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060575"/>
            <a:ext cx="4183062" cy="3028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6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060575"/>
            <a:ext cx="4183062" cy="30495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6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2060575"/>
            <a:ext cx="4183062" cy="30543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6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8200" y="2060575"/>
            <a:ext cx="4183062" cy="30416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035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89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89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89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89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8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Tracking </a:t>
            </a:r>
            <a:r>
              <a:rPr lang="de-DE" dirty="0" err="1"/>
              <a:t>of</a:t>
            </a:r>
            <a:r>
              <a:rPr lang="de-DE" dirty="0"/>
              <a:t> </a:t>
            </a:r>
            <a:r>
              <a:rPr lang="de-DE" dirty="0" err="1"/>
              <a:t>Closed</a:t>
            </a:r>
            <a:r>
              <a:rPr lang="de-DE" dirty="0"/>
              <a:t> Stream Lines</a:t>
            </a:r>
            <a:endParaRPr lang="en-US" dirty="0"/>
          </a:p>
        </p:txBody>
      </p:sp>
      <p:pic>
        <p:nvPicPr>
          <p:cNvPr id="3" name="Picture 2" descr="D:\Projekte\Thesis\pdfimages\ANoiseDetai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990600"/>
            <a:ext cx="7124700" cy="4044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5334000"/>
            <a:ext cx="8077200" cy="646331"/>
          </a:xfrm>
          <a:prstGeom prst="rect">
            <a:avLst/>
          </a:prstGeom>
          <a:noFill/>
        </p:spPr>
        <p:txBody>
          <a:bodyPr wrap="square" rtlCol="0">
            <a:spAutoFit/>
          </a:bodyPr>
          <a:lstStyle/>
          <a:p>
            <a:r>
              <a:rPr lang="en-US" sz="1800" dirty="0" smtClean="0"/>
              <a:t>Close-up </a:t>
            </a:r>
            <a:r>
              <a:rPr lang="en-US" sz="1800" dirty="0"/>
              <a:t>of a tracked closed stream </a:t>
            </a:r>
            <a:r>
              <a:rPr lang="en-US" sz="1800" dirty="0" smtClean="0"/>
              <a:t>line.</a:t>
            </a:r>
          </a:p>
          <a:p>
            <a:r>
              <a:rPr lang="en-US" sz="1800" dirty="0" smtClean="0"/>
              <a:t>The </a:t>
            </a:r>
            <a:r>
              <a:rPr lang="en-US" sz="1800" dirty="0"/>
              <a:t>searching arcs and the resulting seeding line are shown as gray lines.</a:t>
            </a:r>
          </a:p>
        </p:txBody>
      </p:sp>
    </p:spTree>
    <p:extLst>
      <p:ext uri="{BB962C8B-B14F-4D97-AF65-F5344CB8AC3E}">
        <p14:creationId xmlns:p14="http://schemas.microsoft.com/office/powerpoint/2010/main" val="12420624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0834" name="Picture 2" descr="BlueSkySepSurfa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3573463"/>
            <a:ext cx="4321175"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400835" name="Picture 3" descr="ExtractSaddleConnectionSepSurfOpa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573463"/>
            <a:ext cx="4344987" cy="2698750"/>
          </a:xfrm>
          <a:prstGeom prst="rect">
            <a:avLst/>
          </a:prstGeom>
          <a:noFill/>
          <a:extLst>
            <a:ext uri="{909E8E84-426E-40DD-AFC4-6F175D3DCCD1}">
              <a14:hiddenFill xmlns:a14="http://schemas.microsoft.com/office/drawing/2010/main">
                <a:solidFill>
                  <a:srgbClr val="FFFFFF"/>
                </a:solidFill>
              </a14:hiddenFill>
            </a:ext>
          </a:extLst>
        </p:spPr>
      </p:pic>
      <p:sp>
        <p:nvSpPr>
          <p:cNvPr id="1400836" name="Rectangle 4"/>
          <p:cNvSpPr>
            <a:spLocks noGrp="1" noChangeArrowheads="1"/>
          </p:cNvSpPr>
          <p:nvPr>
            <p:ph type="title"/>
          </p:nvPr>
        </p:nvSpPr>
        <p:spPr/>
        <p:txBody>
          <a:bodyPr/>
          <a:lstStyle/>
          <a:p>
            <a:endParaRPr lang="en-US"/>
          </a:p>
        </p:txBody>
      </p:sp>
      <p:pic>
        <p:nvPicPr>
          <p:cNvPr id="1400837" name="Picture 5" descr="CyclicFoldSurfa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5" y="260350"/>
            <a:ext cx="2951163" cy="2085975"/>
          </a:xfrm>
          <a:prstGeom prst="rect">
            <a:avLst/>
          </a:prstGeom>
          <a:noFill/>
          <a:extLst>
            <a:ext uri="{909E8E84-426E-40DD-AFC4-6F175D3DCCD1}">
              <a14:hiddenFill xmlns:a14="http://schemas.microsoft.com/office/drawing/2010/main">
                <a:solidFill>
                  <a:srgbClr val="FFFFFF"/>
                </a:solidFill>
              </a14:hiddenFill>
            </a:ext>
          </a:extLst>
        </p:spPr>
      </p:pic>
      <p:sp>
        <p:nvSpPr>
          <p:cNvPr id="1400838" name="Line 6"/>
          <p:cNvSpPr>
            <a:spLocks noChangeShapeType="1"/>
          </p:cNvSpPr>
          <p:nvPr/>
        </p:nvSpPr>
        <p:spPr bwMode="auto">
          <a:xfrm flipH="1" flipV="1">
            <a:off x="2555875" y="1196975"/>
            <a:ext cx="15843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400839" name="Picture 7" descr="CyclicFoldLIC25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404813"/>
            <a:ext cx="2514600" cy="1774825"/>
          </a:xfrm>
          <a:prstGeom prst="rect">
            <a:avLst/>
          </a:prstGeom>
          <a:noFill/>
          <a:extLst>
            <a:ext uri="{909E8E84-426E-40DD-AFC4-6F175D3DCCD1}">
              <a14:hiddenFill xmlns:a14="http://schemas.microsoft.com/office/drawing/2010/main">
                <a:solidFill>
                  <a:srgbClr val="FFFFFF"/>
                </a:solidFill>
              </a14:hiddenFill>
            </a:ext>
          </a:extLst>
        </p:spPr>
      </p:pic>
      <p:pic>
        <p:nvPicPr>
          <p:cNvPr id="1400840"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0563" y="477838"/>
            <a:ext cx="1524000" cy="1524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0841" name="Text Box 9"/>
          <p:cNvSpPr txBox="1">
            <a:spLocks noChangeArrowheads="1"/>
          </p:cNvSpPr>
          <p:nvPr/>
        </p:nvSpPr>
        <p:spPr bwMode="auto">
          <a:xfrm>
            <a:off x="3059113" y="615950"/>
            <a:ext cx="13684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1600"/>
              <a:t>Cyclic fold bifurcation</a:t>
            </a:r>
            <a:endParaRPr lang="en-GB" sz="1600"/>
          </a:p>
        </p:txBody>
      </p:sp>
      <p:sp>
        <p:nvSpPr>
          <p:cNvPr id="1400842" name="Text Box 10"/>
          <p:cNvSpPr txBox="1">
            <a:spLocks noChangeArrowheads="1"/>
          </p:cNvSpPr>
          <p:nvPr/>
        </p:nvSpPr>
        <p:spPr bwMode="auto">
          <a:xfrm>
            <a:off x="3032125" y="2205038"/>
            <a:ext cx="307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Tracking closed stream lines</a:t>
            </a:r>
          </a:p>
        </p:txBody>
      </p:sp>
      <p:sp>
        <p:nvSpPr>
          <p:cNvPr id="1400843" name="Text Box 11"/>
          <p:cNvSpPr txBox="1">
            <a:spLocks noChangeArrowheads="1"/>
          </p:cNvSpPr>
          <p:nvPr/>
        </p:nvSpPr>
        <p:spPr bwMode="auto">
          <a:xfrm>
            <a:off x="5289550" y="2924175"/>
            <a:ext cx="302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Periodic blue sky bifurcation</a:t>
            </a:r>
          </a:p>
        </p:txBody>
      </p:sp>
      <p:sp>
        <p:nvSpPr>
          <p:cNvPr id="1400844" name="Text Box 12"/>
          <p:cNvSpPr txBox="1">
            <a:spLocks noChangeArrowheads="1"/>
          </p:cNvSpPr>
          <p:nvPr/>
        </p:nvSpPr>
        <p:spPr bwMode="auto">
          <a:xfrm>
            <a:off x="1319213" y="2924175"/>
            <a:ext cx="206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800"/>
              <a:t>Saddle connection</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01858" name="Rectangle 2"/>
          <p:cNvSpPr>
            <a:spLocks noGrp="1" noChangeArrowheads="1"/>
          </p:cNvSpPr>
          <p:nvPr>
            <p:ph type="title"/>
          </p:nvPr>
        </p:nvSpPr>
        <p:spPr/>
        <p:txBody>
          <a:bodyPr/>
          <a:lstStyle/>
          <a:p>
            <a:r>
              <a:rPr lang="de-DE"/>
              <a:t>Cavity</a:t>
            </a:r>
          </a:p>
        </p:txBody>
      </p:sp>
      <p:pic>
        <p:nvPicPr>
          <p:cNvPr id="1401859" name="CavityVideoSlicing3D.avi">
            <a:hlinkClick r:id="" action="ppaction://media"/>
          </p:cNvPr>
          <p:cNvPicPr>
            <a:picLocks noGrp="1" noChangeAspect="1" noChangeArrowheads="1"/>
          </p:cNvPicPr>
          <p:nvPr>
            <p:ph sz="half" idx="4294967295"/>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a:xfrm>
            <a:off x="0" y="549275"/>
            <a:ext cx="4176713" cy="4176713"/>
          </a:xfrm>
        </p:spPr>
      </p:pic>
      <p:pic>
        <p:nvPicPr>
          <p:cNvPr id="1401860" name="Picture 4" descr="Cavity2D100DetailSC"/>
          <p:cNvPicPr>
            <a:picLocks noGrp="1" noChangeAspect="1" noChangeArrowheads="1"/>
          </p:cNvPicPr>
          <p:nvPr>
            <p:ph sz="quarter" idx="4294967295"/>
          </p:nvPr>
        </p:nvPicPr>
        <p:blipFill>
          <a:blip r:embed="rId5" cstate="print">
            <a:extLst>
              <a:ext uri="{28A0092B-C50C-407E-A947-70E740481C1C}">
                <a14:useLocalDpi xmlns:a14="http://schemas.microsoft.com/office/drawing/2010/main" val="0"/>
              </a:ext>
            </a:extLst>
          </a:blip>
          <a:srcRect/>
          <a:stretch>
            <a:fillRect/>
          </a:stretch>
        </p:blipFill>
        <p:spPr>
          <a:xfrm>
            <a:off x="6275388" y="3573463"/>
            <a:ext cx="2868612" cy="2879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01861" name="Picture 5" descr="Cavity2D100DetailCSL_ISL"/>
          <p:cNvPicPr>
            <a:picLocks noGrp="1" noChangeAspect="1" noChangeArrowheads="1"/>
          </p:cNvPicPr>
          <p:nvPr>
            <p:ph sz="quarter" idx="4294967295"/>
          </p:nvPr>
        </p:nvPicPr>
        <p:blipFill>
          <a:blip r:embed="rId6" cstate="print">
            <a:extLst>
              <a:ext uri="{28A0092B-C50C-407E-A947-70E740481C1C}">
                <a14:useLocalDpi xmlns:a14="http://schemas.microsoft.com/office/drawing/2010/main" val="0"/>
              </a:ext>
            </a:extLst>
          </a:blip>
          <a:srcRect/>
          <a:stretch>
            <a:fillRect/>
          </a:stretch>
        </p:blipFill>
        <p:spPr>
          <a:xfrm>
            <a:off x="6275388" y="549275"/>
            <a:ext cx="2868612" cy="2879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01862" name="Picture 6" descr="Cavity2DFullSmallBBo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3850" y="115888"/>
            <a:ext cx="619125" cy="6626225"/>
          </a:xfrm>
          <a:prstGeom prst="rect">
            <a:avLst/>
          </a:prstGeom>
          <a:noFill/>
          <a:ln w="9525">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401863" name="Text Box 7"/>
          <p:cNvSpPr txBox="1">
            <a:spLocks noChangeArrowheads="1"/>
          </p:cNvSpPr>
          <p:nvPr/>
        </p:nvSpPr>
        <p:spPr bwMode="auto">
          <a:xfrm>
            <a:off x="2187575" y="4724400"/>
            <a:ext cx="35147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de-DE" sz="1000"/>
              <a:t>Flow around a 2D Cavity. Data courtesy of Samimy, Noack.</a:t>
            </a:r>
            <a:endParaRPr lang="en-US" sz="1000"/>
          </a:p>
        </p:txBody>
      </p:sp>
      <p:sp>
        <p:nvSpPr>
          <p:cNvPr id="1401864" name="Text Box 8"/>
          <p:cNvSpPr txBox="1">
            <a:spLocks noChangeArrowheads="1"/>
          </p:cNvSpPr>
          <p:nvPr/>
        </p:nvSpPr>
        <p:spPr bwMode="auto">
          <a:xfrm>
            <a:off x="1187450" y="6381750"/>
            <a:ext cx="179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50000"/>
              </a:spcBef>
            </a:pPr>
            <a:r>
              <a:rPr lang="de-DE" sz="1800"/>
              <a:t>1000 time steps</a:t>
            </a:r>
          </a:p>
        </p:txBody>
      </p:sp>
      <p:sp>
        <p:nvSpPr>
          <p:cNvPr id="1401865" name="Line 9"/>
          <p:cNvSpPr>
            <a:spLocks noChangeShapeType="1"/>
          </p:cNvSpPr>
          <p:nvPr/>
        </p:nvSpPr>
        <p:spPr bwMode="auto">
          <a:xfrm flipV="1">
            <a:off x="1187450" y="5248275"/>
            <a:ext cx="0" cy="14938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 name="TextBox 1"/>
          <p:cNvSpPr txBox="1"/>
          <p:nvPr/>
        </p:nvSpPr>
        <p:spPr>
          <a:xfrm>
            <a:off x="5943600" y="6114634"/>
            <a:ext cx="1835759" cy="338554"/>
          </a:xfrm>
          <a:prstGeom prst="rect">
            <a:avLst/>
          </a:prstGeom>
          <a:solidFill>
            <a:schemeClr val="bg1">
              <a:alpha val="50000"/>
            </a:schemeClr>
          </a:solidFill>
        </p:spPr>
        <p:txBody>
          <a:bodyPr wrap="none" rtlCol="0">
            <a:spAutoFit/>
          </a:bodyPr>
          <a:lstStyle/>
          <a:p>
            <a:pPr algn="l"/>
            <a:r>
              <a:rPr lang="en-US" sz="1600" dirty="0" smtClean="0"/>
              <a:t>saddle connection</a:t>
            </a:r>
            <a:endParaRPr lang="en-US" sz="1600" dirty="0"/>
          </a:p>
        </p:txBody>
      </p:sp>
      <p:sp>
        <p:nvSpPr>
          <p:cNvPr id="11" name="TextBox 10"/>
          <p:cNvSpPr txBox="1"/>
          <p:nvPr/>
        </p:nvSpPr>
        <p:spPr>
          <a:xfrm>
            <a:off x="5943600" y="3090446"/>
            <a:ext cx="2568332" cy="338554"/>
          </a:xfrm>
          <a:prstGeom prst="rect">
            <a:avLst/>
          </a:prstGeom>
          <a:solidFill>
            <a:schemeClr val="bg1">
              <a:alpha val="50000"/>
            </a:schemeClr>
          </a:solidFill>
        </p:spPr>
        <p:txBody>
          <a:bodyPr wrap="none" rtlCol="0">
            <a:spAutoFit/>
          </a:bodyPr>
          <a:lstStyle/>
          <a:p>
            <a:pPr algn="l"/>
            <a:r>
              <a:rPr lang="en-US" sz="1600" dirty="0" smtClean="0"/>
              <a:t>tracked closed stream line</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4018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401859"/>
                </p:tgtEl>
              </p:cMediaNode>
            </p:video>
            <p:seq concurrent="1" nextAc="seek">
              <p:cTn id="8" restart="whenNotActive" fill="hold" evtFilter="cancelBubble" nodeType="interactiveSeq">
                <p:stCondLst>
                  <p:cond evt="onClick" delay="0">
                    <p:tgtEl>
                      <p:spTgt spid="140185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01859"/>
                                        </p:tgtEl>
                                      </p:cBhvr>
                                    </p:cmd>
                                  </p:childTnLst>
                                </p:cTn>
                              </p:par>
                            </p:childTnLst>
                          </p:cTn>
                        </p:par>
                      </p:childTnLst>
                    </p:cTn>
                  </p:par>
                </p:childTnLst>
              </p:cTn>
              <p:nextCondLst>
                <p:cond evt="onClick" delay="0">
                  <p:tgtEl>
                    <p:spTgt spid="1401859"/>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UFEA: Other features</a:t>
            </a:r>
            <a:endParaRPr lang="en-US" dirty="0"/>
          </a:p>
        </p:txBody>
      </p:sp>
      <p:pic>
        <p:nvPicPr>
          <p:cNvPr id="14028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981075"/>
            <a:ext cx="4319588"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2884" name="Rectangle 4"/>
          <p:cNvSpPr>
            <a:spLocks noChangeArrowheads="1"/>
          </p:cNvSpPr>
          <p:nvPr/>
        </p:nvSpPr>
        <p:spPr bwMode="auto">
          <a:xfrm>
            <a:off x="250825" y="549275"/>
            <a:ext cx="4033838"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66700" indent="-266700" algn="l">
              <a:spcBef>
                <a:spcPct val="75000"/>
              </a:spcBef>
              <a:buClr>
                <a:schemeClr val="tx1"/>
              </a:buClr>
              <a:buSzPct val="60000"/>
              <a:buFont typeface="Wingdings" pitchFamily="2" charset="2"/>
              <a:buNone/>
            </a:pPr>
            <a:r>
              <a:rPr lang="de-DE" sz="1800" b="1" i="1" dirty="0"/>
              <a:t>Cores </a:t>
            </a:r>
            <a:r>
              <a:rPr lang="de-DE" sz="1800" b="1" i="1" dirty="0" err="1"/>
              <a:t>of</a:t>
            </a:r>
            <a:r>
              <a:rPr lang="de-DE" sz="1800" b="1" i="1" dirty="0"/>
              <a:t> </a:t>
            </a:r>
            <a:r>
              <a:rPr lang="de-DE" sz="1800" b="1" i="1" dirty="0" err="1"/>
              <a:t>swirling</a:t>
            </a:r>
            <a:r>
              <a:rPr lang="de-DE" sz="1800" b="1" i="1" dirty="0"/>
              <a:t> </a:t>
            </a:r>
            <a:r>
              <a:rPr lang="de-DE" sz="1800" b="1" i="1" dirty="0" err="1"/>
              <a:t>motion</a:t>
            </a:r>
            <a:endParaRPr lang="de-DE" sz="1800" b="1" i="1" dirty="0"/>
          </a:p>
          <a:p>
            <a:pPr marL="266700" indent="-266700" algn="l">
              <a:spcBef>
                <a:spcPct val="75000"/>
              </a:spcBef>
              <a:buClr>
                <a:schemeClr val="tx1"/>
              </a:buClr>
              <a:buSzPct val="60000"/>
              <a:buFont typeface="Wingdings" pitchFamily="2" charset="2"/>
              <a:buChar char="n"/>
            </a:pPr>
            <a:r>
              <a:rPr lang="de-DE" sz="1800" dirty="0" err="1"/>
              <a:t>Based</a:t>
            </a:r>
            <a:r>
              <a:rPr lang="de-DE" sz="1800" dirty="0"/>
              <a:t> on </a:t>
            </a:r>
            <a:r>
              <a:rPr lang="de-DE" sz="1800" dirty="0" err="1"/>
              <a:t>stream</a:t>
            </a:r>
            <a:r>
              <a:rPr lang="de-DE" sz="1800" dirty="0"/>
              <a:t> </a:t>
            </a:r>
            <a:r>
              <a:rPr lang="de-DE" sz="1800" dirty="0" err="1"/>
              <a:t>lines</a:t>
            </a:r>
            <a:r>
              <a:rPr lang="de-DE" sz="1800" dirty="0"/>
              <a:t/>
            </a:r>
            <a:br>
              <a:rPr lang="de-DE" sz="1800" dirty="0"/>
            </a:br>
            <a:r>
              <a:rPr lang="de-DE" sz="1800" dirty="0"/>
              <a:t>(</a:t>
            </a:r>
            <a:r>
              <a:rPr lang="de-DE" sz="1800" dirty="0" err="1"/>
              <a:t>Sujudi</a:t>
            </a:r>
            <a:r>
              <a:rPr lang="de-DE" sz="1800" dirty="0"/>
              <a:t> </a:t>
            </a:r>
            <a:r>
              <a:rPr lang="de-DE" sz="1800" dirty="0" err="1"/>
              <a:t>and</a:t>
            </a:r>
            <a:r>
              <a:rPr lang="de-DE" sz="1800" dirty="0"/>
              <a:t> </a:t>
            </a:r>
            <a:r>
              <a:rPr lang="de-DE" sz="1800" dirty="0" err="1"/>
              <a:t>Haimes</a:t>
            </a:r>
            <a:r>
              <a:rPr lang="de-DE" sz="1800" dirty="0"/>
              <a:t>, AIAA 95)</a:t>
            </a:r>
          </a:p>
          <a:p>
            <a:pPr marL="266700" indent="-266700" algn="l">
              <a:spcBef>
                <a:spcPct val="75000"/>
              </a:spcBef>
              <a:buClr>
                <a:schemeClr val="tx1"/>
              </a:buClr>
              <a:buSzPct val="60000"/>
              <a:buFont typeface="Wingdings" pitchFamily="2" charset="2"/>
              <a:buChar char="n"/>
            </a:pPr>
            <a:r>
              <a:rPr lang="de-DE" sz="1800" dirty="0" err="1"/>
              <a:t>Based</a:t>
            </a:r>
            <a:r>
              <a:rPr lang="de-DE" sz="1800" dirty="0"/>
              <a:t> on </a:t>
            </a:r>
            <a:r>
              <a:rPr lang="de-DE" sz="1800" dirty="0" err="1"/>
              <a:t>path</a:t>
            </a:r>
            <a:r>
              <a:rPr lang="de-DE" sz="1800" dirty="0"/>
              <a:t> </a:t>
            </a:r>
            <a:r>
              <a:rPr lang="de-DE" sz="1800" dirty="0" err="1"/>
              <a:t>lines</a:t>
            </a:r>
            <a:endParaRPr lang="de-DE" sz="1800" dirty="0"/>
          </a:p>
          <a:p>
            <a:pPr marL="266700" indent="-266700" algn="l">
              <a:spcBef>
                <a:spcPct val="75000"/>
              </a:spcBef>
              <a:buClr>
                <a:schemeClr val="tx1"/>
              </a:buClr>
              <a:buSzPct val="60000"/>
              <a:buFont typeface="Wingdings" pitchFamily="2" charset="2"/>
              <a:buNone/>
            </a:pPr>
            <a:endParaRPr lang="de-DE" sz="1800" dirty="0"/>
          </a:p>
          <a:p>
            <a:pPr marL="266700" indent="-266700" algn="l">
              <a:spcBef>
                <a:spcPct val="75000"/>
              </a:spcBef>
              <a:buClr>
                <a:schemeClr val="tx1"/>
              </a:buClr>
              <a:buSzPct val="60000"/>
              <a:buFont typeface="Wingdings" pitchFamily="2" charset="2"/>
              <a:buNone/>
            </a:pPr>
            <a:endParaRPr lang="de-DE" sz="1800" dirty="0"/>
          </a:p>
          <a:p>
            <a:pPr marL="266700" indent="-266700" algn="l">
              <a:spcBef>
                <a:spcPct val="75000"/>
              </a:spcBef>
              <a:buClr>
                <a:schemeClr val="tx1"/>
              </a:buClr>
              <a:buSzPct val="60000"/>
              <a:buFont typeface="Wingdings" pitchFamily="2" charset="2"/>
              <a:buNone/>
            </a:pPr>
            <a:r>
              <a:rPr lang="de-DE" sz="1800" b="1" i="1" dirty="0" err="1"/>
              <a:t>Vortex</a:t>
            </a:r>
            <a:r>
              <a:rPr lang="de-DE" sz="1800" b="1" i="1" dirty="0"/>
              <a:t> </a:t>
            </a:r>
            <a:r>
              <a:rPr lang="de-DE" sz="1800" b="1" i="1" dirty="0" err="1"/>
              <a:t>cores</a:t>
            </a:r>
            <a:r>
              <a:rPr lang="de-DE" sz="1800" b="1" i="1" dirty="0"/>
              <a:t> </a:t>
            </a:r>
            <a:r>
              <a:rPr lang="de-DE" sz="1800" b="1" i="1" dirty="0" err="1"/>
              <a:t>as</a:t>
            </a:r>
            <a:r>
              <a:rPr lang="de-DE" sz="1800" b="1" i="1" dirty="0"/>
              <a:t> </a:t>
            </a:r>
            <a:r>
              <a:rPr lang="de-DE" sz="1800" b="1" i="1" dirty="0" err="1"/>
              <a:t>extremal</a:t>
            </a:r>
            <a:r>
              <a:rPr lang="de-DE" sz="1800" b="1" i="1" dirty="0"/>
              <a:t> </a:t>
            </a:r>
            <a:r>
              <a:rPr lang="de-DE" sz="1800" b="1" i="1" dirty="0" err="1"/>
              <a:t>lines</a:t>
            </a:r>
            <a:endParaRPr lang="de-DE" sz="1800" dirty="0"/>
          </a:p>
          <a:p>
            <a:pPr marL="266700" indent="-266700" algn="l">
              <a:spcBef>
                <a:spcPct val="75000"/>
              </a:spcBef>
              <a:buClr>
                <a:schemeClr val="tx1"/>
              </a:buClr>
              <a:buSzPct val="60000"/>
              <a:buFont typeface="Wingdings" pitchFamily="2" charset="2"/>
              <a:buChar char="n"/>
            </a:pPr>
            <a:r>
              <a:rPr lang="de-DE" sz="1800" dirty="0"/>
              <a:t>Height </a:t>
            </a:r>
            <a:r>
              <a:rPr lang="de-DE" sz="1800" dirty="0" err="1"/>
              <a:t>ridges</a:t>
            </a:r>
            <a:r>
              <a:rPr lang="de-DE" sz="1800" dirty="0"/>
              <a:t>/</a:t>
            </a:r>
            <a:r>
              <a:rPr lang="de-DE" sz="1800" dirty="0" err="1"/>
              <a:t>valleys</a:t>
            </a:r>
            <a:endParaRPr lang="de-DE" sz="1800" dirty="0"/>
          </a:p>
          <a:p>
            <a:pPr marL="266700" indent="-266700" algn="l">
              <a:spcBef>
                <a:spcPct val="75000"/>
              </a:spcBef>
              <a:buClr>
                <a:schemeClr val="tx1"/>
              </a:buClr>
              <a:buSzPct val="60000"/>
              <a:buFont typeface="Wingdings" pitchFamily="2" charset="2"/>
              <a:buChar char="n"/>
            </a:pPr>
            <a:endParaRPr lang="de-DE" sz="1800" dirty="0"/>
          </a:p>
          <a:p>
            <a:pPr marL="266700" indent="-266700" algn="l">
              <a:spcBef>
                <a:spcPct val="75000"/>
              </a:spcBef>
              <a:buClr>
                <a:schemeClr val="tx1"/>
              </a:buClr>
              <a:buSzPct val="60000"/>
              <a:buFont typeface="Wingdings" pitchFamily="2" charset="2"/>
              <a:buChar char="n"/>
            </a:pPr>
            <a:r>
              <a:rPr lang="en-US" sz="1800" dirty="0" err="1"/>
              <a:t>Separatrices</a:t>
            </a:r>
            <a:r>
              <a:rPr lang="en-US" sz="1800" dirty="0"/>
              <a:t> of the topological skeleton</a:t>
            </a:r>
            <a:endParaRPr lang="de-DE" sz="1800" dirty="0"/>
          </a:p>
        </p:txBody>
      </p:sp>
      <p:pic>
        <p:nvPicPr>
          <p:cNvPr id="1402885" name="Picture 5" descr="CylinderAModeRid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3800" y="2205038"/>
            <a:ext cx="3671888"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402886" name="Picture 6" descr="Unbenann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4165600"/>
            <a:ext cx="5708650" cy="2287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3906" name="Group 2"/>
          <p:cNvGraphicFramePr>
            <a:graphicFrameLocks noGrp="1"/>
          </p:cNvGraphicFramePr>
          <p:nvPr>
            <p:ph type="tbl" idx="4294967295"/>
            <p:extLst>
              <p:ext uri="{D42A27DB-BD31-4B8C-83A1-F6EECF244321}">
                <p14:modId xmlns:p14="http://schemas.microsoft.com/office/powerpoint/2010/main" val="125042617"/>
              </p:ext>
            </p:extLst>
          </p:nvPr>
        </p:nvGraphicFramePr>
        <p:xfrm>
          <a:off x="0" y="2432050"/>
          <a:ext cx="6048375" cy="3596640"/>
        </p:xfrm>
        <a:graphic>
          <a:graphicData uri="http://schemas.openxmlformats.org/drawingml/2006/table">
            <a:tbl>
              <a:tblPr/>
              <a:tblGrid>
                <a:gridCol w="3155950"/>
                <a:gridCol w="1506538"/>
                <a:gridCol w="1385887"/>
              </a:tblGrid>
              <a:tr h="301625">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1" i="0" u="none" strike="noStrike" cap="none" normalizeH="0" baseline="0" dirty="0" smtClean="0">
                          <a:ln>
                            <a:noFill/>
                          </a:ln>
                          <a:solidFill>
                            <a:schemeClr val="bg1"/>
                          </a:solidFill>
                          <a:effectLst/>
                          <a:latin typeface="Arial" charset="0"/>
                        </a:rPr>
                        <a:t>Feature</a:t>
                      </a:r>
                    </a:p>
                  </a:txBody>
                  <a:tcPr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1" i="0" u="none" strike="noStrike" cap="none" normalizeH="0" baseline="0" smtClean="0">
                          <a:ln>
                            <a:noFill/>
                          </a:ln>
                          <a:solidFill>
                            <a:schemeClr val="bg1"/>
                          </a:solidFill>
                          <a:effectLst/>
                          <a:latin typeface="Arial" charset="0"/>
                        </a:rPr>
                        <a:t>Steady</a:t>
                      </a:r>
                    </a:p>
                  </a:txBody>
                  <a:tcPr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1" i="0" u="none" strike="noStrike" cap="none" normalizeH="0" baseline="0" smtClean="0">
                          <a:ln>
                            <a:noFill/>
                          </a:ln>
                          <a:solidFill>
                            <a:schemeClr val="bg1"/>
                          </a:solidFill>
                          <a:effectLst/>
                          <a:latin typeface="Arial" charset="0"/>
                        </a:rPr>
                        <a:t>Unsteady</a:t>
                      </a:r>
                    </a:p>
                  </a:txBody>
                  <a:tcPr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1"/>
                    </a:solidFill>
                  </a:tcPr>
                </a:tc>
              </a:tr>
              <a:tr h="32861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0" i="0" u="none" strike="noStrike" cap="none" normalizeH="0" baseline="0" smtClean="0">
                          <a:ln>
                            <a:noFill/>
                          </a:ln>
                          <a:solidFill>
                            <a:schemeClr val="tx1"/>
                          </a:solidFill>
                          <a:effectLst/>
                          <a:latin typeface="Arial" charset="0"/>
                        </a:rPr>
                        <a:t>Critical Points</a:t>
                      </a:r>
                    </a:p>
                  </a:txBody>
                  <a:tcPr anchor="ctr" horzOverflow="overflow">
                    <a:lnL cap="flat">
                      <a:noFill/>
                    </a:lnL>
                    <a:lnR>
                      <a:noFill/>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endParaRPr kumimoji="0" lang="de-DE" sz="1800" b="0" i="0" u="none" strike="noStrike" cap="none" normalizeH="0" baseline="0" smtClean="0">
                        <a:ln>
                          <a:noFill/>
                        </a:ln>
                        <a:solidFill>
                          <a:srgbClr val="00CC00"/>
                        </a:solidFill>
                        <a:effectLst/>
                        <a:latin typeface="Arial" charset="0"/>
                        <a:sym typeface="ZapfDingbats" pitchFamily="82" charset="2"/>
                      </a:endParaRPr>
                    </a:p>
                  </a:txBody>
                  <a:tcPr anchor="ctr" horzOverflow="overflow">
                    <a:lnL>
                      <a:noFill/>
                    </a:lnL>
                    <a:lnR>
                      <a:noFill/>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cap="flat">
                      <a:noFill/>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0" i="0" u="none" strike="noStrike" cap="none" normalizeH="0" baseline="0" dirty="0" smtClean="0">
                          <a:ln>
                            <a:noFill/>
                          </a:ln>
                          <a:solidFill>
                            <a:schemeClr val="tx1"/>
                          </a:solidFill>
                          <a:effectLst/>
                          <a:latin typeface="Arial" charset="0"/>
                        </a:rPr>
                        <a:t>Separatrices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chemeClr val="tx1"/>
                          </a:solidFill>
                          <a:effectLst/>
                          <a:latin typeface="Arial" charset="0"/>
                          <a:sym typeface="ZapfDingbats" pitchFamily="8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0" i="0" u="none" strike="noStrike" cap="none" normalizeH="0" baseline="0" smtClean="0">
                          <a:ln>
                            <a:noFill/>
                          </a:ln>
                          <a:solidFill>
                            <a:schemeClr val="tx1"/>
                          </a:solidFill>
                          <a:effectLst/>
                          <a:latin typeface="Arial" charset="0"/>
                        </a:rPr>
                        <a:t>Closed Stream Lines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0" i="0" u="none" strike="noStrike" cap="none" normalizeH="0" baseline="0" smtClean="0">
                          <a:ln>
                            <a:noFill/>
                          </a:ln>
                          <a:solidFill>
                            <a:schemeClr val="tx1"/>
                          </a:solidFill>
                          <a:effectLst/>
                          <a:latin typeface="Arial" charset="0"/>
                        </a:rPr>
                        <a:t>Saddle Connectors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chemeClr val="tx1"/>
                          </a:solidFill>
                          <a:effectLst/>
                          <a:latin typeface="Arial" charset="0"/>
                          <a:sym typeface="ZapfDingbats" pitchFamily="8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0" i="0" u="none" strike="noStrike" cap="none" normalizeH="0" baseline="0" smtClean="0">
                          <a:ln>
                            <a:noFill/>
                          </a:ln>
                          <a:solidFill>
                            <a:schemeClr val="tx1"/>
                          </a:solidFill>
                          <a:effectLst/>
                          <a:latin typeface="Arial" charset="0"/>
                        </a:rPr>
                        <a:t>Boundary Switch Points/Curves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0" i="0" u="none" strike="noStrike" cap="none" normalizeH="0" baseline="0" smtClean="0">
                          <a:ln>
                            <a:noFill/>
                          </a:ln>
                          <a:solidFill>
                            <a:schemeClr val="tx1"/>
                          </a:solidFill>
                          <a:effectLst/>
                          <a:latin typeface="Arial" charset="0"/>
                        </a:rPr>
                        <a:t>Boundary Switch Connectors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chemeClr val="tx1"/>
                          </a:solidFill>
                          <a:effectLst/>
                          <a:latin typeface="Arial" charset="0"/>
                          <a:sym typeface="ZapfDingbats" pitchFamily="8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0" i="0" u="none" strike="noStrike" cap="none" normalizeH="0" baseline="0" smtClean="0">
                          <a:ln>
                            <a:noFill/>
                          </a:ln>
                          <a:solidFill>
                            <a:schemeClr val="tx1"/>
                          </a:solidFill>
                          <a:effectLst/>
                          <a:latin typeface="Arial" charset="0"/>
                        </a:rPr>
                        <a:t>Vortex Core Lines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0" i="0" u="none" strike="noStrike" cap="none" normalizeH="0" baseline="0" smtClean="0">
                          <a:ln>
                            <a:noFill/>
                          </a:ln>
                          <a:solidFill>
                            <a:schemeClr val="tx1"/>
                          </a:solidFill>
                          <a:effectLst/>
                          <a:latin typeface="Arial" charset="0"/>
                        </a:rPr>
                        <a:t>Scalar: Minima/Maxima</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400" b="0" i="0" u="none" strike="noStrike" cap="none" normalizeH="0" baseline="0" smtClean="0">
                          <a:ln>
                            <a:noFill/>
                          </a:ln>
                          <a:solidFill>
                            <a:schemeClr val="tx1"/>
                          </a:solidFill>
                          <a:effectLst/>
                          <a:latin typeface="Arial" charset="0"/>
                        </a:rPr>
                        <a:t>Scalar: Ridge/Valley Lines</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smtClean="0">
                          <a:ln>
                            <a:noFill/>
                          </a:ln>
                          <a:solidFill>
                            <a:srgbClr val="00CC00"/>
                          </a:solidFill>
                          <a:effectLst/>
                          <a:latin typeface="Arial" charset="0"/>
                          <a:sym typeface="Wingdings" pitchFamily="2" charset="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60000"/>
                        <a:buFont typeface="Wingdings" pitchFamily="2" charset="2"/>
                        <a:buNone/>
                        <a:tabLst/>
                      </a:pPr>
                      <a:r>
                        <a:rPr kumimoji="0" lang="de-DE" sz="1800" b="0" i="0" u="none" strike="noStrike" cap="none" normalizeH="0" baseline="0" dirty="0" smtClean="0">
                          <a:ln>
                            <a:noFill/>
                          </a:ln>
                          <a:solidFill>
                            <a:srgbClr val="00CC00"/>
                          </a:solidFill>
                          <a:effectLst/>
                          <a:latin typeface="Arial" charset="0"/>
                          <a:sym typeface="Wingdings" pitchFamily="2" charset="2"/>
                        </a:rPr>
                        <a:t></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403968" name="Group 64"/>
          <p:cNvGrpSpPr>
            <a:grpSpLocks/>
          </p:cNvGrpSpPr>
          <p:nvPr/>
        </p:nvGrpSpPr>
        <p:grpSpPr bwMode="auto">
          <a:xfrm>
            <a:off x="144463" y="188913"/>
            <a:ext cx="8856662" cy="1584325"/>
            <a:chOff x="113" y="527"/>
            <a:chExt cx="5579" cy="998"/>
          </a:xfrm>
        </p:grpSpPr>
        <p:sp>
          <p:nvSpPr>
            <p:cNvPr id="1403969" name="Rectangle 65"/>
            <p:cNvSpPr>
              <a:spLocks noChangeArrowheads="1"/>
            </p:cNvSpPr>
            <p:nvPr/>
          </p:nvSpPr>
          <p:spPr bwMode="auto">
            <a:xfrm>
              <a:off x="113" y="1298"/>
              <a:ext cx="5579" cy="182"/>
            </a:xfrm>
            <a:prstGeom prst="rect">
              <a:avLst/>
            </a:prstGeom>
            <a:solidFill>
              <a:srgbClr val="339966">
                <a:alpha val="50000"/>
              </a:srgb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3970" name="Rectangle 66"/>
            <p:cNvSpPr>
              <a:spLocks noChangeArrowheads="1"/>
            </p:cNvSpPr>
            <p:nvPr/>
          </p:nvSpPr>
          <p:spPr bwMode="auto">
            <a:xfrm>
              <a:off x="113" y="935"/>
              <a:ext cx="5579" cy="182"/>
            </a:xfrm>
            <a:prstGeom prst="rect">
              <a:avLst/>
            </a:prstGeom>
            <a:solidFill>
              <a:schemeClr val="fo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3971" name="Rectangle 67"/>
            <p:cNvSpPr>
              <a:spLocks noChangeArrowheads="1"/>
            </p:cNvSpPr>
            <p:nvPr/>
          </p:nvSpPr>
          <p:spPr bwMode="auto">
            <a:xfrm>
              <a:off x="113" y="572"/>
              <a:ext cx="5579" cy="182"/>
            </a:xfrm>
            <a:prstGeom prst="rect">
              <a:avLst/>
            </a:prstGeom>
            <a:solidFill>
              <a:schemeClr va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3972" name="Text Box 68"/>
            <p:cNvSpPr txBox="1">
              <a:spLocks noChangeArrowheads="1"/>
            </p:cNvSpPr>
            <p:nvPr/>
          </p:nvSpPr>
          <p:spPr bwMode="auto">
            <a:xfrm>
              <a:off x="1791" y="527"/>
              <a:ext cx="2268" cy="272"/>
            </a:xfrm>
            <a:prstGeom prst="rect">
              <a:avLst/>
            </a:prstGeom>
            <a:solidFill>
              <a:schemeClr va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Finding Zeros</a:t>
              </a:r>
              <a:endParaRPr lang="en-US" sz="1800" b="1">
                <a:solidFill>
                  <a:schemeClr val="bg1"/>
                </a:solidFill>
                <a:latin typeface="Tahoma" pitchFamily="34" charset="0"/>
              </a:endParaRPr>
            </a:p>
          </p:txBody>
        </p:sp>
        <p:sp>
          <p:nvSpPr>
            <p:cNvPr id="1403973" name="Text Box 69"/>
            <p:cNvSpPr txBox="1">
              <a:spLocks noChangeArrowheads="1"/>
            </p:cNvSpPr>
            <p:nvPr/>
          </p:nvSpPr>
          <p:spPr bwMode="auto">
            <a:xfrm>
              <a:off x="1791" y="890"/>
              <a:ext cx="2268" cy="272"/>
            </a:xfrm>
            <a:prstGeom prst="rect">
              <a:avLst/>
            </a:prstGeom>
            <a:solidFill>
              <a:schemeClr val="fo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Integrating Stream Objects</a:t>
              </a:r>
              <a:endParaRPr lang="en-US" sz="1800" b="1">
                <a:solidFill>
                  <a:schemeClr val="bg1"/>
                </a:solidFill>
                <a:latin typeface="Tahoma" pitchFamily="34" charset="0"/>
              </a:endParaRPr>
            </a:p>
          </p:txBody>
        </p:sp>
        <p:sp>
          <p:nvSpPr>
            <p:cNvPr id="1403974" name="Text Box 70"/>
            <p:cNvSpPr txBox="1">
              <a:spLocks noChangeArrowheads="1"/>
            </p:cNvSpPr>
            <p:nvPr/>
          </p:nvSpPr>
          <p:spPr bwMode="auto">
            <a:xfrm>
              <a:off x="1791" y="1253"/>
              <a:ext cx="2268" cy="272"/>
            </a:xfrm>
            <a:prstGeom prst="rect">
              <a:avLst/>
            </a:prstGeom>
            <a:solidFill>
              <a:srgbClr val="3399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Intersecting Stream Objects</a:t>
              </a:r>
              <a:endParaRPr lang="en-US" sz="1800" b="1">
                <a:solidFill>
                  <a:schemeClr val="bg1"/>
                </a:solidFill>
                <a:latin typeface="Tahoma" pitchFamily="34" charset="0"/>
              </a:endParaRPr>
            </a:p>
          </p:txBody>
        </p:sp>
        <p:sp>
          <p:nvSpPr>
            <p:cNvPr id="1403975" name="Text Box 71"/>
            <p:cNvSpPr txBox="1">
              <a:spLocks noChangeArrowheads="1"/>
            </p:cNvSpPr>
            <p:nvPr/>
          </p:nvSpPr>
          <p:spPr bwMode="auto">
            <a:xfrm>
              <a:off x="158" y="527"/>
              <a:ext cx="1542" cy="635"/>
            </a:xfrm>
            <a:prstGeom prst="rect">
              <a:avLst/>
            </a:prstGeom>
            <a:solidFill>
              <a:srgbClr val="FFCC99"/>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latin typeface="Tahoma" pitchFamily="34" charset="0"/>
                </a:rPr>
                <a:t>Feature Flow Fields</a:t>
              </a:r>
              <a:endParaRPr lang="en-US" sz="1800" b="1">
                <a:latin typeface="Tahoma" pitchFamily="34" charset="0"/>
              </a:endParaRPr>
            </a:p>
          </p:txBody>
        </p:sp>
        <p:sp>
          <p:nvSpPr>
            <p:cNvPr id="1403976" name="Text Box 72"/>
            <p:cNvSpPr txBox="1">
              <a:spLocks noChangeArrowheads="1"/>
            </p:cNvSpPr>
            <p:nvPr/>
          </p:nvSpPr>
          <p:spPr bwMode="auto">
            <a:xfrm>
              <a:off x="4150" y="890"/>
              <a:ext cx="1497" cy="635"/>
            </a:xfrm>
            <a:prstGeom prst="rect">
              <a:avLst/>
            </a:prstGeom>
            <a:solidFill>
              <a:srgbClr val="FFCC99"/>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latin typeface="Tahoma" pitchFamily="34" charset="0"/>
                </a:rPr>
                <a:t>Connectors Approach</a:t>
              </a:r>
              <a:endParaRPr lang="en-US" sz="1800" b="1">
                <a:latin typeface="Tahoma" pitchFamily="34" charset="0"/>
              </a:endParaRPr>
            </a:p>
          </p:txBody>
        </p:sp>
      </p:grpSp>
      <p:sp>
        <p:nvSpPr>
          <p:cNvPr id="12" name="TextBox 11"/>
          <p:cNvSpPr txBox="1"/>
          <p:nvPr/>
        </p:nvSpPr>
        <p:spPr>
          <a:xfrm>
            <a:off x="7380288" y="64008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4930" name="Group 2"/>
          <p:cNvGrpSpPr>
            <a:grpSpLocks/>
          </p:cNvGrpSpPr>
          <p:nvPr/>
        </p:nvGrpSpPr>
        <p:grpSpPr bwMode="auto">
          <a:xfrm>
            <a:off x="144463" y="188913"/>
            <a:ext cx="8856662" cy="1584325"/>
            <a:chOff x="113" y="527"/>
            <a:chExt cx="5579" cy="998"/>
          </a:xfrm>
        </p:grpSpPr>
        <p:sp>
          <p:nvSpPr>
            <p:cNvPr id="1404931" name="Rectangle 3"/>
            <p:cNvSpPr>
              <a:spLocks noChangeArrowheads="1"/>
            </p:cNvSpPr>
            <p:nvPr/>
          </p:nvSpPr>
          <p:spPr bwMode="auto">
            <a:xfrm>
              <a:off x="113" y="1298"/>
              <a:ext cx="5579" cy="182"/>
            </a:xfrm>
            <a:prstGeom prst="rect">
              <a:avLst/>
            </a:prstGeom>
            <a:solidFill>
              <a:srgbClr val="339966">
                <a:alpha val="50000"/>
              </a:srgb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4932" name="Rectangle 4"/>
            <p:cNvSpPr>
              <a:spLocks noChangeArrowheads="1"/>
            </p:cNvSpPr>
            <p:nvPr/>
          </p:nvSpPr>
          <p:spPr bwMode="auto">
            <a:xfrm>
              <a:off x="113" y="935"/>
              <a:ext cx="5579" cy="182"/>
            </a:xfrm>
            <a:prstGeom prst="rect">
              <a:avLst/>
            </a:prstGeom>
            <a:solidFill>
              <a:schemeClr val="fo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4933" name="Rectangle 5"/>
            <p:cNvSpPr>
              <a:spLocks noChangeArrowheads="1"/>
            </p:cNvSpPr>
            <p:nvPr/>
          </p:nvSpPr>
          <p:spPr bwMode="auto">
            <a:xfrm>
              <a:off x="113" y="572"/>
              <a:ext cx="5579" cy="182"/>
            </a:xfrm>
            <a:prstGeom prst="rect">
              <a:avLst/>
            </a:prstGeom>
            <a:solidFill>
              <a:schemeClr val="hlink">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4934" name="Text Box 6"/>
            <p:cNvSpPr txBox="1">
              <a:spLocks noChangeArrowheads="1"/>
            </p:cNvSpPr>
            <p:nvPr/>
          </p:nvSpPr>
          <p:spPr bwMode="auto">
            <a:xfrm>
              <a:off x="1791" y="527"/>
              <a:ext cx="2268" cy="272"/>
            </a:xfrm>
            <a:prstGeom prst="rect">
              <a:avLst/>
            </a:prstGeom>
            <a:solidFill>
              <a:schemeClr va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Finding Zeros</a:t>
              </a:r>
              <a:endParaRPr lang="en-US" sz="1800" b="1">
                <a:solidFill>
                  <a:schemeClr val="bg1"/>
                </a:solidFill>
                <a:latin typeface="Tahoma" pitchFamily="34" charset="0"/>
              </a:endParaRPr>
            </a:p>
          </p:txBody>
        </p:sp>
        <p:sp>
          <p:nvSpPr>
            <p:cNvPr id="1404935" name="Text Box 7"/>
            <p:cNvSpPr txBox="1">
              <a:spLocks noChangeArrowheads="1"/>
            </p:cNvSpPr>
            <p:nvPr/>
          </p:nvSpPr>
          <p:spPr bwMode="auto">
            <a:xfrm>
              <a:off x="1791" y="890"/>
              <a:ext cx="2268" cy="272"/>
            </a:xfrm>
            <a:prstGeom prst="rect">
              <a:avLst/>
            </a:prstGeom>
            <a:solidFill>
              <a:schemeClr val="fo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Integrating Stream Objects</a:t>
              </a:r>
              <a:endParaRPr lang="en-US" sz="1800" b="1">
                <a:solidFill>
                  <a:schemeClr val="bg1"/>
                </a:solidFill>
                <a:latin typeface="Tahoma" pitchFamily="34" charset="0"/>
              </a:endParaRPr>
            </a:p>
          </p:txBody>
        </p:sp>
        <p:sp>
          <p:nvSpPr>
            <p:cNvPr id="1404936" name="Text Box 8"/>
            <p:cNvSpPr txBox="1">
              <a:spLocks noChangeArrowheads="1"/>
            </p:cNvSpPr>
            <p:nvPr/>
          </p:nvSpPr>
          <p:spPr bwMode="auto">
            <a:xfrm>
              <a:off x="1791" y="1253"/>
              <a:ext cx="2268" cy="272"/>
            </a:xfrm>
            <a:prstGeom prst="rect">
              <a:avLst/>
            </a:prstGeom>
            <a:solidFill>
              <a:srgbClr val="3399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solidFill>
                    <a:schemeClr val="bg1"/>
                  </a:solidFill>
                  <a:latin typeface="Tahoma" pitchFamily="34" charset="0"/>
                </a:rPr>
                <a:t>Intersecting Stream Objects</a:t>
              </a:r>
              <a:endParaRPr lang="en-US" sz="1800" b="1">
                <a:solidFill>
                  <a:schemeClr val="bg1"/>
                </a:solidFill>
                <a:latin typeface="Tahoma" pitchFamily="34" charset="0"/>
              </a:endParaRPr>
            </a:p>
          </p:txBody>
        </p:sp>
        <p:sp>
          <p:nvSpPr>
            <p:cNvPr id="1404937" name="Text Box 9"/>
            <p:cNvSpPr txBox="1">
              <a:spLocks noChangeArrowheads="1"/>
            </p:cNvSpPr>
            <p:nvPr/>
          </p:nvSpPr>
          <p:spPr bwMode="auto">
            <a:xfrm>
              <a:off x="158" y="527"/>
              <a:ext cx="1542" cy="635"/>
            </a:xfrm>
            <a:prstGeom prst="rect">
              <a:avLst/>
            </a:prstGeom>
            <a:solidFill>
              <a:srgbClr val="FFCC99"/>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latin typeface="Tahoma" pitchFamily="34" charset="0"/>
                </a:rPr>
                <a:t>Feature Flow Fields</a:t>
              </a:r>
              <a:endParaRPr lang="en-US" sz="1800" b="1">
                <a:latin typeface="Tahoma" pitchFamily="34" charset="0"/>
              </a:endParaRPr>
            </a:p>
          </p:txBody>
        </p:sp>
        <p:sp>
          <p:nvSpPr>
            <p:cNvPr id="1404938" name="Text Box 10"/>
            <p:cNvSpPr txBox="1">
              <a:spLocks noChangeArrowheads="1"/>
            </p:cNvSpPr>
            <p:nvPr/>
          </p:nvSpPr>
          <p:spPr bwMode="auto">
            <a:xfrm>
              <a:off x="4150" y="890"/>
              <a:ext cx="1497" cy="635"/>
            </a:xfrm>
            <a:prstGeom prst="rect">
              <a:avLst/>
            </a:prstGeom>
            <a:solidFill>
              <a:srgbClr val="FFCC99"/>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de-DE" sz="1800" b="1">
                  <a:latin typeface="Tahoma" pitchFamily="34" charset="0"/>
                </a:rPr>
                <a:t>Connectors Approach</a:t>
              </a:r>
              <a:endParaRPr lang="en-US" sz="1800" b="1">
                <a:latin typeface="Tahoma" pitchFamily="34" charset="0"/>
              </a:endParaRPr>
            </a:p>
          </p:txBody>
        </p:sp>
      </p:grpSp>
      <p:sp>
        <p:nvSpPr>
          <p:cNvPr id="1404939" name="Line 11"/>
          <p:cNvSpPr>
            <a:spLocks noChangeShapeType="1"/>
          </p:cNvSpPr>
          <p:nvPr/>
        </p:nvSpPr>
        <p:spPr bwMode="auto">
          <a:xfrm flipV="1">
            <a:off x="6545263" y="2919413"/>
            <a:ext cx="523875" cy="1047750"/>
          </a:xfrm>
          <a:prstGeom prst="line">
            <a:avLst/>
          </a:prstGeom>
          <a:noFill/>
          <a:ln w="762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4940" name="Freeform 12"/>
          <p:cNvSpPr>
            <a:spLocks/>
          </p:cNvSpPr>
          <p:nvPr/>
        </p:nvSpPr>
        <p:spPr bwMode="auto">
          <a:xfrm>
            <a:off x="4716463" y="2947988"/>
            <a:ext cx="3657600" cy="1143000"/>
          </a:xfrm>
          <a:custGeom>
            <a:avLst/>
            <a:gdLst>
              <a:gd name="T0" fmla="*/ 0 w 2304"/>
              <a:gd name="T1" fmla="*/ 0 h 720"/>
              <a:gd name="T2" fmla="*/ 672 w 2304"/>
              <a:gd name="T3" fmla="*/ 480 h 720"/>
              <a:gd name="T4" fmla="*/ 1536 w 2304"/>
              <a:gd name="T5" fmla="*/ 720 h 720"/>
              <a:gd name="T6" fmla="*/ 2304 w 2304"/>
              <a:gd name="T7" fmla="*/ 480 h 720"/>
            </a:gdLst>
            <a:ahLst/>
            <a:cxnLst>
              <a:cxn ang="0">
                <a:pos x="T0" y="T1"/>
              </a:cxn>
              <a:cxn ang="0">
                <a:pos x="T2" y="T3"/>
              </a:cxn>
              <a:cxn ang="0">
                <a:pos x="T4" y="T5"/>
              </a:cxn>
              <a:cxn ang="0">
                <a:pos x="T6" y="T7"/>
              </a:cxn>
            </a:cxnLst>
            <a:rect l="0" t="0" r="r" b="b"/>
            <a:pathLst>
              <a:path w="2304" h="720">
                <a:moveTo>
                  <a:pt x="0" y="0"/>
                </a:moveTo>
                <a:cubicBezTo>
                  <a:pt x="208" y="180"/>
                  <a:pt x="416" y="360"/>
                  <a:pt x="672" y="480"/>
                </a:cubicBezTo>
                <a:cubicBezTo>
                  <a:pt x="928" y="600"/>
                  <a:pt x="1264" y="720"/>
                  <a:pt x="1536" y="720"/>
                </a:cubicBezTo>
                <a:cubicBezTo>
                  <a:pt x="1808" y="720"/>
                  <a:pt x="2056" y="600"/>
                  <a:pt x="2304" y="480"/>
                </a:cubicBezTo>
              </a:path>
            </a:pathLst>
          </a:cu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4941" name="Line 13"/>
          <p:cNvSpPr>
            <a:spLocks noChangeShapeType="1"/>
          </p:cNvSpPr>
          <p:nvPr/>
        </p:nvSpPr>
        <p:spPr bwMode="auto">
          <a:xfrm flipV="1">
            <a:off x="7535863" y="2795588"/>
            <a:ext cx="228600" cy="1219200"/>
          </a:xfrm>
          <a:prstGeom prst="line">
            <a:avLst/>
          </a:prstGeom>
          <a:noFill/>
          <a:ln w="762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4942" name="Line 14"/>
          <p:cNvSpPr>
            <a:spLocks noChangeShapeType="1"/>
          </p:cNvSpPr>
          <p:nvPr/>
        </p:nvSpPr>
        <p:spPr bwMode="auto">
          <a:xfrm flipV="1">
            <a:off x="7593013" y="3252788"/>
            <a:ext cx="133350" cy="733425"/>
          </a:xfrm>
          <a:prstGeom prst="line">
            <a:avLst/>
          </a:prstGeom>
          <a:noFill/>
          <a:ln w="762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4943" name="Line 15"/>
          <p:cNvSpPr>
            <a:spLocks noChangeShapeType="1"/>
          </p:cNvSpPr>
          <p:nvPr/>
        </p:nvSpPr>
        <p:spPr bwMode="auto">
          <a:xfrm flipV="1">
            <a:off x="6488113" y="3348038"/>
            <a:ext cx="295275" cy="581025"/>
          </a:xfrm>
          <a:prstGeom prst="line">
            <a:avLst/>
          </a:prstGeom>
          <a:noFill/>
          <a:ln w="762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4944" name="Line 16"/>
          <p:cNvSpPr>
            <a:spLocks noChangeShapeType="1"/>
          </p:cNvSpPr>
          <p:nvPr/>
        </p:nvSpPr>
        <p:spPr bwMode="auto">
          <a:xfrm flipV="1">
            <a:off x="5792788" y="2928938"/>
            <a:ext cx="114300" cy="790575"/>
          </a:xfrm>
          <a:prstGeom prst="line">
            <a:avLst/>
          </a:prstGeom>
          <a:noFill/>
          <a:ln w="762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4945" name="Line 17"/>
          <p:cNvSpPr>
            <a:spLocks noChangeShapeType="1"/>
          </p:cNvSpPr>
          <p:nvPr/>
        </p:nvSpPr>
        <p:spPr bwMode="auto">
          <a:xfrm flipH="1" flipV="1">
            <a:off x="4830763" y="2452688"/>
            <a:ext cx="304800" cy="838200"/>
          </a:xfrm>
          <a:prstGeom prst="line">
            <a:avLst/>
          </a:prstGeom>
          <a:noFill/>
          <a:ln w="762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4946" name="Oval 18"/>
          <p:cNvSpPr>
            <a:spLocks noChangeArrowheads="1"/>
          </p:cNvSpPr>
          <p:nvPr/>
        </p:nvSpPr>
        <p:spPr bwMode="auto">
          <a:xfrm>
            <a:off x="5640388" y="3567113"/>
            <a:ext cx="333375" cy="32385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4947" name="Line 19"/>
          <p:cNvSpPr>
            <a:spLocks noChangeShapeType="1"/>
          </p:cNvSpPr>
          <p:nvPr/>
        </p:nvSpPr>
        <p:spPr bwMode="auto">
          <a:xfrm>
            <a:off x="5126038" y="3281363"/>
            <a:ext cx="190500" cy="523875"/>
          </a:xfrm>
          <a:prstGeom prst="line">
            <a:avLst/>
          </a:prstGeom>
          <a:noFill/>
          <a:ln w="762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4948" name="Oval 20"/>
          <p:cNvSpPr>
            <a:spLocks noChangeArrowheads="1"/>
          </p:cNvSpPr>
          <p:nvPr/>
        </p:nvSpPr>
        <p:spPr bwMode="auto">
          <a:xfrm>
            <a:off x="7459663" y="3919538"/>
            <a:ext cx="190500" cy="190500"/>
          </a:xfrm>
          <a:prstGeom prst="ellipse">
            <a:avLst/>
          </a:prstGeom>
          <a:gradFill rotWithShape="1">
            <a:gsLst>
              <a:gs pos="0">
                <a:schemeClr val="bg1"/>
              </a:gs>
              <a:gs pos="100000">
                <a:schemeClr val="tx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4949" name="Oval 21"/>
          <p:cNvSpPr>
            <a:spLocks noChangeArrowheads="1"/>
          </p:cNvSpPr>
          <p:nvPr/>
        </p:nvSpPr>
        <p:spPr bwMode="auto">
          <a:xfrm>
            <a:off x="6411913" y="3871913"/>
            <a:ext cx="190500" cy="190500"/>
          </a:xfrm>
          <a:prstGeom prst="ellipse">
            <a:avLst/>
          </a:prstGeom>
          <a:gradFill rotWithShape="1">
            <a:gsLst>
              <a:gs pos="0">
                <a:schemeClr val="bg1"/>
              </a:gs>
              <a:gs pos="100000">
                <a:schemeClr val="tx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4950" name="Oval 22"/>
          <p:cNvSpPr>
            <a:spLocks noChangeArrowheads="1"/>
          </p:cNvSpPr>
          <p:nvPr/>
        </p:nvSpPr>
        <p:spPr bwMode="auto">
          <a:xfrm>
            <a:off x="5697538" y="3633788"/>
            <a:ext cx="190500" cy="190500"/>
          </a:xfrm>
          <a:prstGeom prst="ellipse">
            <a:avLst/>
          </a:prstGeom>
          <a:gradFill rotWithShape="1">
            <a:gsLst>
              <a:gs pos="0">
                <a:schemeClr val="bg1"/>
              </a:gs>
              <a:gs pos="100000">
                <a:schemeClr val="tx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4951" name="Oval 23"/>
          <p:cNvSpPr>
            <a:spLocks noChangeArrowheads="1"/>
          </p:cNvSpPr>
          <p:nvPr/>
        </p:nvSpPr>
        <p:spPr bwMode="auto">
          <a:xfrm>
            <a:off x="5030788" y="3205163"/>
            <a:ext cx="190500" cy="190500"/>
          </a:xfrm>
          <a:prstGeom prst="ellipse">
            <a:avLst/>
          </a:prstGeom>
          <a:gradFill rotWithShape="1">
            <a:gsLst>
              <a:gs pos="0">
                <a:schemeClr val="bg1"/>
              </a:gs>
              <a:gs pos="100000">
                <a:schemeClr val="tx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4952" name="Text Box 24"/>
          <p:cNvSpPr txBox="1">
            <a:spLocks noChangeArrowheads="1"/>
          </p:cNvSpPr>
          <p:nvPr/>
        </p:nvSpPr>
        <p:spPr bwMode="auto">
          <a:xfrm>
            <a:off x="7231063" y="2490788"/>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spcBef>
                <a:spcPct val="20000"/>
              </a:spcBef>
              <a:buClr>
                <a:srgbClr val="9AAED2"/>
              </a:buClr>
            </a:pPr>
            <a:r>
              <a:rPr lang="en-US" b="1">
                <a:solidFill>
                  <a:srgbClr val="800080"/>
                </a:solidFill>
                <a:latin typeface="Times New Roman" pitchFamily="18" charset="0"/>
              </a:rPr>
              <a:t>b</a:t>
            </a:r>
            <a:endParaRPr lang="en-US"/>
          </a:p>
        </p:txBody>
      </p:sp>
      <p:sp>
        <p:nvSpPr>
          <p:cNvPr id="1404953" name="Text Box 25"/>
          <p:cNvSpPr txBox="1">
            <a:spLocks noChangeArrowheads="1"/>
          </p:cNvSpPr>
          <p:nvPr/>
        </p:nvSpPr>
        <p:spPr bwMode="auto">
          <a:xfrm>
            <a:off x="7307263" y="3100388"/>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spcBef>
                <a:spcPct val="20000"/>
              </a:spcBef>
              <a:buClr>
                <a:srgbClr val="9AAED2"/>
              </a:buClr>
            </a:pPr>
            <a:r>
              <a:rPr lang="en-US" b="1">
                <a:solidFill>
                  <a:srgbClr val="0000FF"/>
                </a:solidFill>
                <a:latin typeface="Times New Roman" pitchFamily="18" charset="0"/>
              </a:rPr>
              <a:t>a</a:t>
            </a:r>
            <a:endParaRPr lang="en-US">
              <a:solidFill>
                <a:srgbClr val="0000FF"/>
              </a:solidFill>
            </a:endParaRPr>
          </a:p>
        </p:txBody>
      </p:sp>
      <p:sp>
        <p:nvSpPr>
          <p:cNvPr id="1404954" name="Text Box 26"/>
          <p:cNvSpPr txBox="1">
            <a:spLocks noChangeArrowheads="1"/>
          </p:cNvSpPr>
          <p:nvPr/>
        </p:nvSpPr>
        <p:spPr bwMode="auto">
          <a:xfrm>
            <a:off x="8027988" y="3813175"/>
            <a:ext cx="8620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a:solidFill>
                  <a:srgbClr val="CC0000"/>
                </a:solidFill>
              </a:rPr>
              <a:t>PV line</a:t>
            </a:r>
          </a:p>
        </p:txBody>
      </p:sp>
      <p:sp>
        <p:nvSpPr>
          <p:cNvPr id="1404955" name="Text Box 27"/>
          <p:cNvSpPr txBox="1">
            <a:spLocks noChangeArrowheads="1"/>
          </p:cNvSpPr>
          <p:nvPr/>
        </p:nvSpPr>
        <p:spPr bwMode="auto">
          <a:xfrm>
            <a:off x="6554788" y="2738438"/>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spcBef>
                <a:spcPct val="20000"/>
              </a:spcBef>
              <a:buClr>
                <a:srgbClr val="9AAED2"/>
              </a:buClr>
            </a:pPr>
            <a:r>
              <a:rPr lang="en-US" b="1">
                <a:solidFill>
                  <a:srgbClr val="800080"/>
                </a:solidFill>
                <a:latin typeface="Times New Roman" pitchFamily="18" charset="0"/>
              </a:rPr>
              <a:t>b</a:t>
            </a:r>
            <a:endParaRPr lang="en-US"/>
          </a:p>
        </p:txBody>
      </p:sp>
      <p:sp>
        <p:nvSpPr>
          <p:cNvPr id="1404956" name="Text Box 28"/>
          <p:cNvSpPr txBox="1">
            <a:spLocks noChangeArrowheads="1"/>
          </p:cNvSpPr>
          <p:nvPr/>
        </p:nvSpPr>
        <p:spPr bwMode="auto">
          <a:xfrm>
            <a:off x="5383213" y="2652713"/>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spcBef>
                <a:spcPct val="20000"/>
              </a:spcBef>
              <a:buClr>
                <a:srgbClr val="9AAED2"/>
              </a:buClr>
            </a:pPr>
            <a:r>
              <a:rPr lang="en-US" b="1">
                <a:solidFill>
                  <a:srgbClr val="800080"/>
                </a:solidFill>
                <a:latin typeface="Times New Roman" pitchFamily="18" charset="0"/>
              </a:rPr>
              <a:t>b</a:t>
            </a:r>
            <a:endParaRPr lang="en-US"/>
          </a:p>
        </p:txBody>
      </p:sp>
      <p:sp>
        <p:nvSpPr>
          <p:cNvPr id="1404957" name="Text Box 29"/>
          <p:cNvSpPr txBox="1">
            <a:spLocks noChangeArrowheads="1"/>
          </p:cNvSpPr>
          <p:nvPr/>
        </p:nvSpPr>
        <p:spPr bwMode="auto">
          <a:xfrm>
            <a:off x="4402138" y="2195513"/>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spcBef>
                <a:spcPct val="20000"/>
              </a:spcBef>
              <a:buClr>
                <a:srgbClr val="9AAED2"/>
              </a:buClr>
            </a:pPr>
            <a:r>
              <a:rPr lang="en-US" b="1">
                <a:solidFill>
                  <a:srgbClr val="800080"/>
                </a:solidFill>
                <a:latin typeface="Times New Roman" pitchFamily="18" charset="0"/>
              </a:rPr>
              <a:t>b</a:t>
            </a:r>
            <a:endParaRPr lang="en-US"/>
          </a:p>
        </p:txBody>
      </p:sp>
      <p:sp>
        <p:nvSpPr>
          <p:cNvPr id="1404958" name="Text Box 30"/>
          <p:cNvSpPr txBox="1">
            <a:spLocks noChangeArrowheads="1"/>
          </p:cNvSpPr>
          <p:nvPr/>
        </p:nvSpPr>
        <p:spPr bwMode="auto">
          <a:xfrm>
            <a:off x="6316663" y="3262313"/>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spcBef>
                <a:spcPct val="20000"/>
              </a:spcBef>
              <a:buClr>
                <a:srgbClr val="9AAED2"/>
              </a:buClr>
            </a:pPr>
            <a:r>
              <a:rPr lang="en-US" b="1">
                <a:solidFill>
                  <a:srgbClr val="0000FF"/>
                </a:solidFill>
                <a:latin typeface="Times New Roman" pitchFamily="18" charset="0"/>
              </a:rPr>
              <a:t>a</a:t>
            </a:r>
            <a:endParaRPr lang="en-US">
              <a:solidFill>
                <a:srgbClr val="0000FF"/>
              </a:solidFill>
            </a:endParaRPr>
          </a:p>
        </p:txBody>
      </p:sp>
      <p:sp>
        <p:nvSpPr>
          <p:cNvPr id="1404959" name="Text Box 31"/>
          <p:cNvSpPr txBox="1">
            <a:spLocks noChangeArrowheads="1"/>
          </p:cNvSpPr>
          <p:nvPr/>
        </p:nvSpPr>
        <p:spPr bwMode="auto">
          <a:xfrm>
            <a:off x="5402263" y="3319463"/>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spcBef>
                <a:spcPct val="20000"/>
              </a:spcBef>
              <a:buClr>
                <a:srgbClr val="9AAED2"/>
              </a:buClr>
            </a:pPr>
            <a:r>
              <a:rPr lang="en-US" b="1">
                <a:solidFill>
                  <a:srgbClr val="0000FF"/>
                </a:solidFill>
                <a:latin typeface="Times New Roman" pitchFamily="18" charset="0"/>
              </a:rPr>
              <a:t>a</a:t>
            </a:r>
            <a:endParaRPr lang="en-US">
              <a:solidFill>
                <a:srgbClr val="0000FF"/>
              </a:solidFill>
            </a:endParaRPr>
          </a:p>
        </p:txBody>
      </p:sp>
      <p:sp>
        <p:nvSpPr>
          <p:cNvPr id="1404960" name="Text Box 32"/>
          <p:cNvSpPr txBox="1">
            <a:spLocks noChangeArrowheads="1"/>
          </p:cNvSpPr>
          <p:nvPr/>
        </p:nvSpPr>
        <p:spPr bwMode="auto">
          <a:xfrm>
            <a:off x="4678363" y="3662363"/>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spcBef>
                <a:spcPct val="20000"/>
              </a:spcBef>
              <a:buClr>
                <a:srgbClr val="9AAED2"/>
              </a:buClr>
            </a:pPr>
            <a:r>
              <a:rPr lang="en-US" b="1">
                <a:solidFill>
                  <a:srgbClr val="0000FF"/>
                </a:solidFill>
                <a:latin typeface="Times New Roman" pitchFamily="18" charset="0"/>
              </a:rPr>
              <a:t>a</a:t>
            </a:r>
            <a:endParaRPr lang="en-US">
              <a:solidFill>
                <a:srgbClr val="0000FF"/>
              </a:solidFill>
            </a:endParaRPr>
          </a:p>
        </p:txBody>
      </p:sp>
      <p:sp>
        <p:nvSpPr>
          <p:cNvPr id="1404961" name="Text Box 33"/>
          <p:cNvSpPr txBox="1">
            <a:spLocks noChangeArrowheads="1"/>
          </p:cNvSpPr>
          <p:nvPr/>
        </p:nvSpPr>
        <p:spPr bwMode="auto">
          <a:xfrm>
            <a:off x="323850" y="2300288"/>
            <a:ext cx="417671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7800" indent="-177800" algn="l">
              <a:defRPr>
                <a:solidFill>
                  <a:schemeClr val="tx1"/>
                </a:solidFill>
                <a:latin typeface="Arial" charset="0"/>
                <a:cs typeface="Arial" charset="0"/>
              </a:defRPr>
            </a:lvl1pPr>
            <a:lvl2pPr algn="l">
              <a:defRPr>
                <a:solidFill>
                  <a:schemeClr val="tx1"/>
                </a:solidFill>
                <a:latin typeface="Arial" charset="0"/>
                <a:cs typeface="Arial" charset="0"/>
              </a:defRPr>
            </a:lvl2pPr>
            <a:lvl3pPr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a:lnSpc>
                <a:spcPct val="110000"/>
              </a:lnSpc>
            </a:pPr>
            <a:r>
              <a:rPr lang="de-DE" sz="1800" b="1"/>
              <a:t>Parallel Vectors (PV) operator</a:t>
            </a:r>
          </a:p>
          <a:p>
            <a:pPr>
              <a:lnSpc>
                <a:spcPct val="110000"/>
              </a:lnSpc>
              <a:buFontTx/>
              <a:buChar char="•"/>
            </a:pPr>
            <a:r>
              <a:rPr lang="de-DE" sz="1800"/>
              <a:t>Peikert and Roth, IEEE Vis 1999</a:t>
            </a:r>
          </a:p>
          <a:p>
            <a:pPr>
              <a:lnSpc>
                <a:spcPct val="110000"/>
              </a:lnSpc>
              <a:buFontTx/>
              <a:buChar char="•"/>
            </a:pPr>
            <a:r>
              <a:rPr lang="de-DE" sz="1800"/>
              <a:t>The only other </a:t>
            </a:r>
            <a:r>
              <a:rPr lang="de-DE" sz="1800" b="1"/>
              <a:t>generic</a:t>
            </a:r>
            <a:r>
              <a:rPr lang="de-DE" sz="1800"/>
              <a:t> approach to feature extraction</a:t>
            </a:r>
          </a:p>
          <a:p>
            <a:pPr>
              <a:lnSpc>
                <a:spcPct val="110000"/>
              </a:lnSpc>
              <a:buFontTx/>
              <a:buChar char="•"/>
            </a:pPr>
            <a:r>
              <a:rPr lang="de-DE" sz="1800"/>
              <a:t>Swirling motion cores, ridges, …</a:t>
            </a:r>
          </a:p>
        </p:txBody>
      </p:sp>
      <p:sp>
        <p:nvSpPr>
          <p:cNvPr id="1404962" name="Text Box 34"/>
          <p:cNvSpPr txBox="1">
            <a:spLocks noChangeArrowheads="1"/>
          </p:cNvSpPr>
          <p:nvPr/>
        </p:nvSpPr>
        <p:spPr bwMode="auto">
          <a:xfrm>
            <a:off x="323850" y="4508500"/>
            <a:ext cx="705643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7800" indent="-177800" algn="l">
              <a:defRPr>
                <a:solidFill>
                  <a:schemeClr val="tx1"/>
                </a:solidFill>
                <a:latin typeface="Arial" charset="0"/>
                <a:cs typeface="Arial" charset="0"/>
              </a:defRPr>
            </a:lvl1pPr>
            <a:lvl2pPr algn="l">
              <a:defRPr>
                <a:solidFill>
                  <a:schemeClr val="tx1"/>
                </a:solidFill>
                <a:latin typeface="Arial" charset="0"/>
                <a:cs typeface="Arial" charset="0"/>
              </a:defRPr>
            </a:lvl2pPr>
            <a:lvl3pPr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a:lnSpc>
                <a:spcPct val="110000"/>
              </a:lnSpc>
              <a:buFontTx/>
              <a:buChar char="•"/>
            </a:pPr>
            <a:r>
              <a:rPr lang="de-DE" sz="1800"/>
              <a:t>Treats local features only</a:t>
            </a:r>
          </a:p>
          <a:p>
            <a:pPr>
              <a:lnSpc>
                <a:spcPct val="110000"/>
              </a:lnSpc>
              <a:buFontTx/>
              <a:buChar char="•"/>
            </a:pPr>
            <a:r>
              <a:rPr lang="de-DE" sz="1800"/>
              <a:t>Proven that every PV problem can be reformulated using FFF</a:t>
            </a:r>
          </a:p>
          <a:p>
            <a:pPr>
              <a:lnSpc>
                <a:spcPct val="110000"/>
              </a:lnSpc>
              <a:buFontTx/>
              <a:buChar char="•"/>
            </a:pPr>
            <a:endParaRPr lang="de-DE" sz="1800"/>
          </a:p>
          <a:p>
            <a:pPr>
              <a:lnSpc>
                <a:spcPct val="110000"/>
              </a:lnSpc>
              <a:buFontTx/>
              <a:buChar char="•"/>
            </a:pPr>
            <a:r>
              <a:rPr lang="de-DE" sz="1800" b="1"/>
              <a:t>UFEA</a:t>
            </a:r>
            <a:r>
              <a:rPr lang="de-DE" sz="1800"/>
              <a:t> is the first generic approach to feature extraction treating local and global features</a:t>
            </a:r>
          </a:p>
        </p:txBody>
      </p:sp>
      <p:sp>
        <p:nvSpPr>
          <p:cNvPr id="35" name="TextBox 34"/>
          <p:cNvSpPr txBox="1"/>
          <p:nvPr/>
        </p:nvSpPr>
        <p:spPr>
          <a:xfrm>
            <a:off x="7380288" y="64008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4941"/>
                                        </p:tgtEl>
                                        <p:attrNameLst>
                                          <p:attrName>style.visibility</p:attrName>
                                        </p:attrNameLst>
                                      </p:cBhvr>
                                      <p:to>
                                        <p:strVal val="visible"/>
                                      </p:to>
                                    </p:set>
                                    <p:animEffect transition="in" filter="fade">
                                      <p:cBhvr>
                                        <p:cTn id="7" dur="500"/>
                                        <p:tgtEl>
                                          <p:spTgt spid="14049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04942"/>
                                        </p:tgtEl>
                                        <p:attrNameLst>
                                          <p:attrName>style.visibility</p:attrName>
                                        </p:attrNameLst>
                                      </p:cBhvr>
                                      <p:to>
                                        <p:strVal val="visible"/>
                                      </p:to>
                                    </p:set>
                                    <p:animEffect transition="in" filter="fade">
                                      <p:cBhvr>
                                        <p:cTn id="10" dur="500"/>
                                        <p:tgtEl>
                                          <p:spTgt spid="14049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04948"/>
                                        </p:tgtEl>
                                        <p:attrNameLst>
                                          <p:attrName>style.visibility</p:attrName>
                                        </p:attrNameLst>
                                      </p:cBhvr>
                                      <p:to>
                                        <p:strVal val="visible"/>
                                      </p:to>
                                    </p:set>
                                    <p:animEffect transition="in" filter="fade">
                                      <p:cBhvr>
                                        <p:cTn id="13" dur="500"/>
                                        <p:tgtEl>
                                          <p:spTgt spid="14049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04953"/>
                                        </p:tgtEl>
                                        <p:attrNameLst>
                                          <p:attrName>style.visibility</p:attrName>
                                        </p:attrNameLst>
                                      </p:cBhvr>
                                      <p:to>
                                        <p:strVal val="visible"/>
                                      </p:to>
                                    </p:set>
                                    <p:animEffect transition="in" filter="fade">
                                      <p:cBhvr>
                                        <p:cTn id="16" dur="500"/>
                                        <p:tgtEl>
                                          <p:spTgt spid="14049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04952"/>
                                        </p:tgtEl>
                                        <p:attrNameLst>
                                          <p:attrName>style.visibility</p:attrName>
                                        </p:attrNameLst>
                                      </p:cBhvr>
                                      <p:to>
                                        <p:strVal val="visible"/>
                                      </p:to>
                                    </p:set>
                                    <p:animEffect transition="in" filter="fade">
                                      <p:cBhvr>
                                        <p:cTn id="19" dur="500"/>
                                        <p:tgtEl>
                                          <p:spTgt spid="1404952"/>
                                        </p:tgtEl>
                                      </p:cBhvr>
                                    </p:animEffect>
                                  </p:childTnLst>
                                </p:cTn>
                              </p:par>
                            </p:childTnLst>
                          </p:cTn>
                        </p:par>
                        <p:par>
                          <p:cTn id="20" fill="hold" nodeType="afterGroup">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404939"/>
                                        </p:tgtEl>
                                        <p:attrNameLst>
                                          <p:attrName>style.visibility</p:attrName>
                                        </p:attrNameLst>
                                      </p:cBhvr>
                                      <p:to>
                                        <p:strVal val="visible"/>
                                      </p:to>
                                    </p:set>
                                    <p:animEffect transition="in" filter="fade">
                                      <p:cBhvr>
                                        <p:cTn id="23" dur="500"/>
                                        <p:tgtEl>
                                          <p:spTgt spid="14049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4943"/>
                                        </p:tgtEl>
                                        <p:attrNameLst>
                                          <p:attrName>style.visibility</p:attrName>
                                        </p:attrNameLst>
                                      </p:cBhvr>
                                      <p:to>
                                        <p:strVal val="visible"/>
                                      </p:to>
                                    </p:set>
                                    <p:animEffect transition="in" filter="fade">
                                      <p:cBhvr>
                                        <p:cTn id="26" dur="500"/>
                                        <p:tgtEl>
                                          <p:spTgt spid="14049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04949"/>
                                        </p:tgtEl>
                                        <p:attrNameLst>
                                          <p:attrName>style.visibility</p:attrName>
                                        </p:attrNameLst>
                                      </p:cBhvr>
                                      <p:to>
                                        <p:strVal val="visible"/>
                                      </p:to>
                                    </p:set>
                                    <p:animEffect transition="in" filter="fade">
                                      <p:cBhvr>
                                        <p:cTn id="29" dur="500"/>
                                        <p:tgtEl>
                                          <p:spTgt spid="14049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04958"/>
                                        </p:tgtEl>
                                        <p:attrNameLst>
                                          <p:attrName>style.visibility</p:attrName>
                                        </p:attrNameLst>
                                      </p:cBhvr>
                                      <p:to>
                                        <p:strVal val="visible"/>
                                      </p:to>
                                    </p:set>
                                    <p:animEffect transition="in" filter="fade">
                                      <p:cBhvr>
                                        <p:cTn id="32" dur="500"/>
                                        <p:tgtEl>
                                          <p:spTgt spid="14049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04955"/>
                                        </p:tgtEl>
                                        <p:attrNameLst>
                                          <p:attrName>style.visibility</p:attrName>
                                        </p:attrNameLst>
                                      </p:cBhvr>
                                      <p:to>
                                        <p:strVal val="visible"/>
                                      </p:to>
                                    </p:set>
                                    <p:animEffect transition="in" filter="fade">
                                      <p:cBhvr>
                                        <p:cTn id="35" dur="500"/>
                                        <p:tgtEl>
                                          <p:spTgt spid="1404955"/>
                                        </p:tgtEl>
                                      </p:cBhvr>
                                    </p:animEffect>
                                  </p:childTnLst>
                                </p:cTn>
                              </p:par>
                            </p:childTnLst>
                          </p:cTn>
                        </p:par>
                        <p:par>
                          <p:cTn id="36" fill="hold" nodeType="afterGroup">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04944"/>
                                        </p:tgtEl>
                                        <p:attrNameLst>
                                          <p:attrName>style.visibility</p:attrName>
                                        </p:attrNameLst>
                                      </p:cBhvr>
                                      <p:to>
                                        <p:strVal val="visible"/>
                                      </p:to>
                                    </p:set>
                                    <p:animEffect transition="in" filter="fade">
                                      <p:cBhvr>
                                        <p:cTn id="39" dur="500"/>
                                        <p:tgtEl>
                                          <p:spTgt spid="14049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04946"/>
                                        </p:tgtEl>
                                        <p:attrNameLst>
                                          <p:attrName>style.visibility</p:attrName>
                                        </p:attrNameLst>
                                      </p:cBhvr>
                                      <p:to>
                                        <p:strVal val="visible"/>
                                      </p:to>
                                    </p:set>
                                    <p:animEffect transition="in" filter="fade">
                                      <p:cBhvr>
                                        <p:cTn id="42" dur="500"/>
                                        <p:tgtEl>
                                          <p:spTgt spid="14049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04950"/>
                                        </p:tgtEl>
                                        <p:attrNameLst>
                                          <p:attrName>style.visibility</p:attrName>
                                        </p:attrNameLst>
                                      </p:cBhvr>
                                      <p:to>
                                        <p:strVal val="visible"/>
                                      </p:to>
                                    </p:set>
                                    <p:animEffect transition="in" filter="fade">
                                      <p:cBhvr>
                                        <p:cTn id="45" dur="500"/>
                                        <p:tgtEl>
                                          <p:spTgt spid="14049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04959"/>
                                        </p:tgtEl>
                                        <p:attrNameLst>
                                          <p:attrName>style.visibility</p:attrName>
                                        </p:attrNameLst>
                                      </p:cBhvr>
                                      <p:to>
                                        <p:strVal val="visible"/>
                                      </p:to>
                                    </p:set>
                                    <p:animEffect transition="in" filter="fade">
                                      <p:cBhvr>
                                        <p:cTn id="48" dur="500"/>
                                        <p:tgtEl>
                                          <p:spTgt spid="140495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04956"/>
                                        </p:tgtEl>
                                        <p:attrNameLst>
                                          <p:attrName>style.visibility</p:attrName>
                                        </p:attrNameLst>
                                      </p:cBhvr>
                                      <p:to>
                                        <p:strVal val="visible"/>
                                      </p:to>
                                    </p:set>
                                    <p:animEffect transition="in" filter="fade">
                                      <p:cBhvr>
                                        <p:cTn id="51" dur="500"/>
                                        <p:tgtEl>
                                          <p:spTgt spid="1404956"/>
                                        </p:tgtEl>
                                      </p:cBhvr>
                                    </p:animEffect>
                                  </p:childTnLst>
                                </p:cTn>
                              </p:par>
                            </p:childTnLst>
                          </p:cTn>
                        </p:par>
                        <p:par>
                          <p:cTn id="52" fill="hold" nodeType="afterGroup">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404945"/>
                                        </p:tgtEl>
                                        <p:attrNameLst>
                                          <p:attrName>style.visibility</p:attrName>
                                        </p:attrNameLst>
                                      </p:cBhvr>
                                      <p:to>
                                        <p:strVal val="visible"/>
                                      </p:to>
                                    </p:set>
                                    <p:animEffect transition="in" filter="fade">
                                      <p:cBhvr>
                                        <p:cTn id="55" dur="500"/>
                                        <p:tgtEl>
                                          <p:spTgt spid="14049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04947"/>
                                        </p:tgtEl>
                                        <p:attrNameLst>
                                          <p:attrName>style.visibility</p:attrName>
                                        </p:attrNameLst>
                                      </p:cBhvr>
                                      <p:to>
                                        <p:strVal val="visible"/>
                                      </p:to>
                                    </p:set>
                                    <p:animEffect transition="in" filter="fade">
                                      <p:cBhvr>
                                        <p:cTn id="58" dur="500"/>
                                        <p:tgtEl>
                                          <p:spTgt spid="14049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04951"/>
                                        </p:tgtEl>
                                        <p:attrNameLst>
                                          <p:attrName>style.visibility</p:attrName>
                                        </p:attrNameLst>
                                      </p:cBhvr>
                                      <p:to>
                                        <p:strVal val="visible"/>
                                      </p:to>
                                    </p:set>
                                    <p:animEffect transition="in" filter="fade">
                                      <p:cBhvr>
                                        <p:cTn id="61" dur="500"/>
                                        <p:tgtEl>
                                          <p:spTgt spid="14049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04960"/>
                                        </p:tgtEl>
                                        <p:attrNameLst>
                                          <p:attrName>style.visibility</p:attrName>
                                        </p:attrNameLst>
                                      </p:cBhvr>
                                      <p:to>
                                        <p:strVal val="visible"/>
                                      </p:to>
                                    </p:set>
                                    <p:animEffect transition="in" filter="fade">
                                      <p:cBhvr>
                                        <p:cTn id="64" dur="500"/>
                                        <p:tgtEl>
                                          <p:spTgt spid="14049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04957"/>
                                        </p:tgtEl>
                                        <p:attrNameLst>
                                          <p:attrName>style.visibility</p:attrName>
                                        </p:attrNameLst>
                                      </p:cBhvr>
                                      <p:to>
                                        <p:strVal val="visible"/>
                                      </p:to>
                                    </p:set>
                                    <p:animEffect transition="in" filter="fade">
                                      <p:cBhvr>
                                        <p:cTn id="67" dur="500"/>
                                        <p:tgtEl>
                                          <p:spTgt spid="1404957"/>
                                        </p:tgtEl>
                                      </p:cBhvr>
                                    </p:animEffect>
                                  </p:childTnLst>
                                </p:cTn>
                              </p:par>
                            </p:childTnLst>
                          </p:cTn>
                        </p:par>
                        <p:par>
                          <p:cTn id="68" fill="hold" nodeType="afterGroup">
                            <p:stCondLst>
                              <p:cond delay="2000"/>
                            </p:stCondLst>
                            <p:childTnLst>
                              <p:par>
                                <p:cTn id="69" presetID="22" presetClass="entr" presetSubtype="8" fill="hold" grpId="0" nodeType="afterEffect">
                                  <p:stCondLst>
                                    <p:cond delay="0"/>
                                  </p:stCondLst>
                                  <p:childTnLst>
                                    <p:set>
                                      <p:cBhvr>
                                        <p:cTn id="70" dur="1" fill="hold">
                                          <p:stCondLst>
                                            <p:cond delay="0"/>
                                          </p:stCondLst>
                                        </p:cTn>
                                        <p:tgtEl>
                                          <p:spTgt spid="1404940"/>
                                        </p:tgtEl>
                                        <p:attrNameLst>
                                          <p:attrName>style.visibility</p:attrName>
                                        </p:attrNameLst>
                                      </p:cBhvr>
                                      <p:to>
                                        <p:strVal val="visible"/>
                                      </p:to>
                                    </p:set>
                                    <p:animEffect transition="in" filter="wipe(left)">
                                      <p:cBhvr>
                                        <p:cTn id="71" dur="1000"/>
                                        <p:tgtEl>
                                          <p:spTgt spid="1404940"/>
                                        </p:tgtEl>
                                      </p:cBhvr>
                                    </p:animEffect>
                                  </p:childTnLst>
                                </p:cTn>
                              </p:par>
                            </p:childTnLst>
                          </p:cTn>
                        </p:par>
                        <p:par>
                          <p:cTn id="72" fill="hold" nodeType="afterGroup">
                            <p:stCondLst>
                              <p:cond delay="3000"/>
                            </p:stCondLst>
                            <p:childTnLst>
                              <p:par>
                                <p:cTn id="73" presetID="1" presetClass="entr" presetSubtype="0" fill="hold" grpId="0" nodeType="afterEffect">
                                  <p:stCondLst>
                                    <p:cond delay="0"/>
                                  </p:stCondLst>
                                  <p:childTnLst>
                                    <p:set>
                                      <p:cBhvr>
                                        <p:cTn id="74" dur="1" fill="hold">
                                          <p:stCondLst>
                                            <p:cond delay="0"/>
                                          </p:stCondLst>
                                        </p:cTn>
                                        <p:tgtEl>
                                          <p:spTgt spid="1404954"/>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04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4939" grpId="0" animBg="1"/>
      <p:bldP spid="1404940" grpId="0" animBg="1"/>
      <p:bldP spid="1404941" grpId="0" animBg="1"/>
      <p:bldP spid="1404942" grpId="0" animBg="1"/>
      <p:bldP spid="1404943" grpId="0" animBg="1"/>
      <p:bldP spid="1404944" grpId="0" animBg="1"/>
      <p:bldP spid="1404945" grpId="0" animBg="1"/>
      <p:bldP spid="1404946" grpId="0" animBg="1"/>
      <p:bldP spid="1404947" grpId="0" animBg="1"/>
      <p:bldP spid="1404948" grpId="0" animBg="1"/>
      <p:bldP spid="1404949" grpId="0" animBg="1"/>
      <p:bldP spid="1404950" grpId="0" animBg="1"/>
      <p:bldP spid="1404951" grpId="0" animBg="1"/>
      <p:bldP spid="1404952" grpId="0"/>
      <p:bldP spid="1404953" grpId="0"/>
      <p:bldP spid="1404954" grpId="0"/>
      <p:bldP spid="1404955" grpId="0"/>
      <p:bldP spid="1404956" grpId="0"/>
      <p:bldP spid="1404957" grpId="0"/>
      <p:bldP spid="1404958" grpId="0"/>
      <p:bldP spid="1404959" grpId="0"/>
      <p:bldP spid="1404960" grpId="0"/>
      <p:bldP spid="140496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Discussion Topology</a:t>
            </a:r>
            <a:endParaRPr lang="en-US" dirty="0"/>
          </a:p>
        </p:txBody>
      </p:sp>
      <p:sp>
        <p:nvSpPr>
          <p:cNvPr id="4" name="Subtitle 3"/>
          <p:cNvSpPr>
            <a:spLocks noGrp="1"/>
          </p:cNvSpPr>
          <p:nvPr>
            <p:ph type="subTitle" idx="1"/>
          </p:nvPr>
        </p:nvSpPr>
        <p:spPr/>
        <p:txBody>
          <a:bodyPr/>
          <a:lstStyle/>
          <a:p>
            <a:pPr algn="ctr"/>
            <a:r>
              <a:rPr lang="en-US" dirty="0" smtClean="0"/>
              <a:t>(mainly restricted to continuous vector field topology)</a:t>
            </a:r>
            <a:endParaRPr lang="en-US" dirty="0"/>
          </a:p>
        </p:txBody>
      </p:sp>
    </p:spTree>
    <p:extLst>
      <p:ext uri="{BB962C8B-B14F-4D97-AF65-F5344CB8AC3E}">
        <p14:creationId xmlns:p14="http://schemas.microsoft.com/office/powerpoint/2010/main" val="779553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7" name="Rectangle 3"/>
          <p:cNvSpPr>
            <a:spLocks noGrp="1" noChangeArrowheads="1"/>
          </p:cNvSpPr>
          <p:nvPr>
            <p:ph type="title"/>
          </p:nvPr>
        </p:nvSpPr>
        <p:spPr/>
        <p:txBody>
          <a:bodyPr/>
          <a:lstStyle/>
          <a:p>
            <a:r>
              <a:rPr lang="en-US"/>
              <a:t>Flow Visualization: Problems and Concepts</a:t>
            </a:r>
            <a:endParaRPr lang="de-DE"/>
          </a:p>
        </p:txBody>
      </p:sp>
      <p:sp>
        <p:nvSpPr>
          <p:cNvPr id="1373186" name="Rectangle 2"/>
          <p:cNvSpPr>
            <a:spLocks noGrp="1" noChangeArrowheads="1"/>
          </p:cNvSpPr>
          <p:nvPr>
            <p:ph idx="1"/>
          </p:nvPr>
        </p:nvSpPr>
        <p:spPr/>
        <p:txBody>
          <a:bodyPr/>
          <a:lstStyle/>
          <a:p>
            <a:r>
              <a:rPr lang="en-US" b="1" u="sng"/>
              <a:t>Bifurcations:</a:t>
            </a:r>
            <a:endParaRPr lang="en-US" b="1"/>
          </a:p>
          <a:p>
            <a:pPr lvl="1"/>
            <a:r>
              <a:rPr lang="en-US"/>
              <a:t>sudden changes of the flow structure at a certain time</a:t>
            </a:r>
            <a:endParaRPr lang="de-DE"/>
          </a:p>
        </p:txBody>
      </p:sp>
    </p:spTree>
    <p:extLst>
      <p:ext uri="{BB962C8B-B14F-4D97-AF65-F5344CB8AC3E}">
        <p14:creationId xmlns:p14="http://schemas.microsoft.com/office/powerpoint/2010/main" val="3944239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2" name="Rectangle 4"/>
          <p:cNvSpPr>
            <a:spLocks noGrp="1" noChangeArrowheads="1"/>
          </p:cNvSpPr>
          <p:nvPr>
            <p:ph type="title"/>
          </p:nvPr>
        </p:nvSpPr>
        <p:spPr/>
        <p:txBody>
          <a:bodyPr/>
          <a:lstStyle/>
          <a:p>
            <a:r>
              <a:rPr lang="de-DE"/>
              <a:t>Discussion: Complexity</a:t>
            </a:r>
          </a:p>
        </p:txBody>
      </p:sp>
      <p:sp>
        <p:nvSpPr>
          <p:cNvPr id="201733" name="Rectangle 5"/>
          <p:cNvSpPr>
            <a:spLocks noGrp="1" noChangeArrowheads="1"/>
          </p:cNvSpPr>
          <p:nvPr>
            <p:ph sz="half" idx="1"/>
          </p:nvPr>
        </p:nvSpPr>
        <p:spPr/>
        <p:txBody>
          <a:bodyPr/>
          <a:lstStyle/>
          <a:p>
            <a:pPr marL="266700" indent="-266700">
              <a:buFont typeface="Wingdings" pitchFamily="2" charset="2"/>
              <a:buNone/>
            </a:pPr>
            <a:r>
              <a:rPr lang="de-DE" sz="2000" b="1" dirty="0"/>
              <a:t>(</a:t>
            </a:r>
            <a:r>
              <a:rPr lang="de-DE" sz="2000" b="1" dirty="0" err="1"/>
              <a:t>Almost</a:t>
            </a:r>
            <a:r>
              <a:rPr lang="de-DE" sz="2000" b="1" dirty="0"/>
              <a:t>) </a:t>
            </a:r>
            <a:r>
              <a:rPr lang="de-DE" sz="2000" b="1" dirty="0" err="1"/>
              <a:t>no</a:t>
            </a:r>
            <a:r>
              <a:rPr lang="de-DE" sz="2000" b="1" dirty="0"/>
              <a:t> </a:t>
            </a:r>
            <a:r>
              <a:rPr lang="de-DE" sz="2000" b="1" dirty="0" err="1"/>
              <a:t>features</a:t>
            </a:r>
            <a:endParaRPr lang="de-DE" sz="2000" b="1" dirty="0"/>
          </a:p>
          <a:p>
            <a:pPr marL="266700" indent="-266700"/>
            <a:endParaRPr lang="de-DE" sz="2000" b="1" dirty="0"/>
          </a:p>
          <a:p>
            <a:pPr marL="266700" indent="-266700"/>
            <a:r>
              <a:rPr lang="de-DE" sz="2000" dirty="0" err="1"/>
              <a:t>Topological</a:t>
            </a:r>
            <a:r>
              <a:rPr lang="de-DE" sz="2000" dirty="0"/>
              <a:t> </a:t>
            </a:r>
            <a:r>
              <a:rPr lang="de-DE" sz="2000" dirty="0" err="1"/>
              <a:t>methods</a:t>
            </a:r>
            <a:r>
              <a:rPr lang="de-DE" sz="2000" dirty="0"/>
              <a:t> </a:t>
            </a:r>
            <a:r>
              <a:rPr lang="de-DE" sz="2000" dirty="0" err="1"/>
              <a:t>fail</a:t>
            </a:r>
            <a:endParaRPr lang="de-DE" sz="2000" dirty="0"/>
          </a:p>
          <a:p>
            <a:pPr marL="266700" indent="-266700"/>
            <a:r>
              <a:rPr lang="de-DE" sz="2000" dirty="0" err="1"/>
              <a:t>Galilean</a:t>
            </a:r>
            <a:r>
              <a:rPr lang="de-DE" sz="2000" dirty="0"/>
              <a:t> (in)</a:t>
            </a:r>
            <a:r>
              <a:rPr lang="de-DE" sz="2000" dirty="0" err="1"/>
              <a:t>variance</a:t>
            </a:r>
            <a:endParaRPr lang="de-DE" sz="2000" dirty="0"/>
          </a:p>
        </p:txBody>
      </p:sp>
      <p:sp>
        <p:nvSpPr>
          <p:cNvPr id="201734" name="Rectangle 6"/>
          <p:cNvSpPr>
            <a:spLocks noGrp="1" noChangeArrowheads="1"/>
          </p:cNvSpPr>
          <p:nvPr>
            <p:ph sz="half" idx="2"/>
          </p:nvPr>
        </p:nvSpPr>
        <p:spPr>
          <a:xfrm>
            <a:off x="4648200" y="549275"/>
            <a:ext cx="4244975" cy="2374900"/>
          </a:xfrm>
        </p:spPr>
        <p:txBody>
          <a:bodyPr/>
          <a:lstStyle/>
          <a:p>
            <a:pPr marL="266700" indent="-266700">
              <a:buFont typeface="Wingdings" pitchFamily="2" charset="2"/>
              <a:buNone/>
            </a:pPr>
            <a:r>
              <a:rPr lang="de-DE" sz="2000" b="1" dirty="0" err="1"/>
              <a:t>Too</a:t>
            </a:r>
            <a:r>
              <a:rPr lang="de-DE" sz="2000" b="1" dirty="0"/>
              <a:t> </a:t>
            </a:r>
            <a:r>
              <a:rPr lang="de-DE" sz="2000" b="1" dirty="0" err="1"/>
              <a:t>many</a:t>
            </a:r>
            <a:r>
              <a:rPr lang="de-DE" sz="2000" b="1" dirty="0"/>
              <a:t> </a:t>
            </a:r>
            <a:r>
              <a:rPr lang="de-DE" sz="2000" b="1" dirty="0" err="1"/>
              <a:t>features</a:t>
            </a:r>
            <a:endParaRPr lang="de-DE" sz="2000" b="1" dirty="0"/>
          </a:p>
          <a:p>
            <a:pPr marL="266700" indent="-266700"/>
            <a:endParaRPr lang="de-DE" sz="2000" b="1" dirty="0"/>
          </a:p>
          <a:p>
            <a:pPr marL="266700" indent="-266700"/>
            <a:r>
              <a:rPr lang="de-DE" sz="2000" dirty="0"/>
              <a:t>Visual </a:t>
            </a:r>
            <a:r>
              <a:rPr lang="de-DE" sz="2000" dirty="0" err="1"/>
              <a:t>clutter</a:t>
            </a:r>
            <a:endParaRPr lang="de-DE" sz="2000" dirty="0"/>
          </a:p>
          <a:p>
            <a:pPr marL="622300" lvl="1" indent="-176213"/>
            <a:r>
              <a:rPr lang="de-DE" sz="1800" dirty="0" err="1"/>
              <a:t>Saddle</a:t>
            </a:r>
            <a:r>
              <a:rPr lang="de-DE" sz="1800" dirty="0"/>
              <a:t> </a:t>
            </a:r>
            <a:r>
              <a:rPr lang="de-DE" sz="1800" dirty="0" err="1"/>
              <a:t>Connectors</a:t>
            </a:r>
            <a:r>
              <a:rPr lang="de-DE" sz="1800" dirty="0"/>
              <a:t>,</a:t>
            </a:r>
            <a:br>
              <a:rPr lang="de-DE" sz="1800" dirty="0"/>
            </a:br>
            <a:r>
              <a:rPr lang="de-DE" sz="1800" dirty="0" err="1"/>
              <a:t>Boundary</a:t>
            </a:r>
            <a:r>
              <a:rPr lang="de-DE" sz="1800" dirty="0"/>
              <a:t> Switch </a:t>
            </a:r>
            <a:r>
              <a:rPr lang="de-DE" sz="1800" dirty="0" err="1"/>
              <a:t>Connectors</a:t>
            </a:r>
            <a:endParaRPr lang="de-DE" sz="1800" dirty="0"/>
          </a:p>
        </p:txBody>
      </p:sp>
      <p:pic>
        <p:nvPicPr>
          <p:cNvPr id="201735" name="Picture 7" descr="MixingLayerFrameOfRefer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8" y="4862513"/>
            <a:ext cx="4106862" cy="1231900"/>
          </a:xfrm>
          <a:prstGeom prst="rect">
            <a:avLst/>
          </a:prstGeom>
          <a:noFill/>
          <a:extLst>
            <a:ext uri="{909E8E84-426E-40DD-AFC4-6F175D3DCCD1}">
              <a14:hiddenFill xmlns:a14="http://schemas.microsoft.com/office/drawing/2010/main">
                <a:solidFill>
                  <a:srgbClr val="FFFFFF"/>
                </a:solidFill>
              </a14:hiddenFill>
            </a:ext>
          </a:extLst>
        </p:spPr>
      </p:pic>
      <p:pic>
        <p:nvPicPr>
          <p:cNvPr id="201736" name="Picture 8" descr="MixingLayerFrameOfReferenceOrigin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3205163"/>
            <a:ext cx="4105275" cy="1231900"/>
          </a:xfrm>
          <a:prstGeom prst="rect">
            <a:avLst/>
          </a:prstGeom>
          <a:noFill/>
          <a:extLst>
            <a:ext uri="{909E8E84-426E-40DD-AFC4-6F175D3DCCD1}">
              <a14:hiddenFill xmlns:a14="http://schemas.microsoft.com/office/drawing/2010/main">
                <a:solidFill>
                  <a:srgbClr val="FFFFFF"/>
                </a:solidFill>
              </a14:hiddenFill>
            </a:ext>
          </a:extLst>
        </p:spPr>
      </p:pic>
      <p:sp>
        <p:nvSpPr>
          <p:cNvPr id="201737" name="Text Box 9"/>
          <p:cNvSpPr txBox="1">
            <a:spLocks noChangeArrowheads="1"/>
          </p:cNvSpPr>
          <p:nvPr/>
        </p:nvSpPr>
        <p:spPr bwMode="auto">
          <a:xfrm>
            <a:off x="825500" y="2968625"/>
            <a:ext cx="3530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sz="1000"/>
              <a:t>Mixing layer. Data courtesy of Pierre Comte (U Strasbourg).</a:t>
            </a:r>
          </a:p>
        </p:txBody>
      </p:sp>
      <p:sp>
        <p:nvSpPr>
          <p:cNvPr id="201738" name="Text Box 10"/>
          <p:cNvSpPr txBox="1">
            <a:spLocks noChangeArrowheads="1"/>
          </p:cNvSpPr>
          <p:nvPr/>
        </p:nvSpPr>
        <p:spPr bwMode="auto">
          <a:xfrm>
            <a:off x="179388" y="4389438"/>
            <a:ext cx="4105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400"/>
              <a:t>Original frame of reference: no critical points</a:t>
            </a:r>
          </a:p>
        </p:txBody>
      </p:sp>
      <p:sp>
        <p:nvSpPr>
          <p:cNvPr id="201739" name="Text Box 11"/>
          <p:cNvSpPr txBox="1">
            <a:spLocks noChangeArrowheads="1"/>
          </p:cNvSpPr>
          <p:nvPr/>
        </p:nvSpPr>
        <p:spPr bwMode="auto">
          <a:xfrm>
            <a:off x="179388" y="6076950"/>
            <a:ext cx="4105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sz="1400"/>
              <a:t>After removing ambient part: 348 critical points</a:t>
            </a:r>
          </a:p>
        </p:txBody>
      </p:sp>
      <p:sp>
        <p:nvSpPr>
          <p:cNvPr id="201740" name="Rectangle 12"/>
          <p:cNvSpPr>
            <a:spLocks noChangeArrowheads="1"/>
          </p:cNvSpPr>
          <p:nvPr/>
        </p:nvSpPr>
        <p:spPr bwMode="auto">
          <a:xfrm>
            <a:off x="4648200" y="2998788"/>
            <a:ext cx="424497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66700" indent="-266700" algn="l">
              <a:spcBef>
                <a:spcPct val="75000"/>
              </a:spcBef>
              <a:buClr>
                <a:schemeClr val="tx1"/>
              </a:buClr>
              <a:buSzPct val="60000"/>
              <a:buFont typeface="Wingdings" pitchFamily="2" charset="2"/>
              <a:buNone/>
            </a:pPr>
            <a:r>
              <a:rPr lang="de-DE" b="1" dirty="0" err="1"/>
              <a:t>Restrictions</a:t>
            </a:r>
            <a:r>
              <a:rPr lang="de-DE" b="1" dirty="0"/>
              <a:t> </a:t>
            </a:r>
            <a:r>
              <a:rPr lang="de-DE" b="1" dirty="0" err="1"/>
              <a:t>for</a:t>
            </a:r>
            <a:r>
              <a:rPr lang="de-DE" b="1" dirty="0"/>
              <a:t> 3D </a:t>
            </a:r>
            <a:r>
              <a:rPr lang="de-DE" b="1" dirty="0" err="1"/>
              <a:t>topology</a:t>
            </a:r>
            <a:endParaRPr lang="de-DE" b="1" dirty="0"/>
          </a:p>
          <a:p>
            <a:pPr marL="266700" indent="-266700" algn="l">
              <a:spcBef>
                <a:spcPct val="75000"/>
              </a:spcBef>
              <a:buSzPct val="100000"/>
              <a:buFont typeface="Arial" pitchFamily="34" charset="0"/>
              <a:buChar char="●"/>
            </a:pPr>
            <a:r>
              <a:rPr lang="de-DE" dirty="0">
                <a:latin typeface="+mn-lt"/>
                <a:cs typeface="+mn-cs"/>
              </a:rPr>
              <a:t>Technical: </a:t>
            </a:r>
            <a:r>
              <a:rPr lang="de-DE" dirty="0" err="1">
                <a:latin typeface="+mn-lt"/>
                <a:cs typeface="+mn-cs"/>
              </a:rPr>
              <a:t>involved</a:t>
            </a:r>
            <a:r>
              <a:rPr lang="de-DE" dirty="0">
                <a:latin typeface="+mn-lt"/>
                <a:cs typeface="+mn-cs"/>
              </a:rPr>
              <a:t> </a:t>
            </a:r>
            <a:r>
              <a:rPr lang="de-DE" dirty="0" err="1">
                <a:latin typeface="+mn-lt"/>
                <a:cs typeface="+mn-cs"/>
              </a:rPr>
              <a:t>computation</a:t>
            </a:r>
            <a:endParaRPr lang="de-DE" dirty="0">
              <a:latin typeface="+mn-lt"/>
              <a:cs typeface="+mn-cs"/>
            </a:endParaRPr>
          </a:p>
          <a:p>
            <a:pPr marL="266700" indent="-266700" algn="l">
              <a:spcBef>
                <a:spcPct val="75000"/>
              </a:spcBef>
              <a:buSzPct val="100000"/>
              <a:buFont typeface="Arial" pitchFamily="34" charset="0"/>
              <a:buChar char="●"/>
            </a:pPr>
            <a:r>
              <a:rPr lang="de-DE" dirty="0" err="1">
                <a:latin typeface="+mn-lt"/>
                <a:cs typeface="+mn-cs"/>
              </a:rPr>
              <a:t>Perceptional</a:t>
            </a:r>
            <a:r>
              <a:rPr lang="de-DE" dirty="0">
                <a:latin typeface="+mn-lt"/>
                <a:cs typeface="+mn-cs"/>
              </a:rPr>
              <a:t>: 3D </a:t>
            </a:r>
            <a:r>
              <a:rPr lang="de-DE" dirty="0" err="1">
                <a:latin typeface="+mn-lt"/>
                <a:cs typeface="+mn-cs"/>
              </a:rPr>
              <a:t>sectors</a:t>
            </a:r>
            <a:endParaRPr lang="de-DE" dirty="0">
              <a:latin typeface="+mn-lt"/>
              <a:cs typeface="+mn-cs"/>
            </a:endParaRPr>
          </a:p>
        </p:txBody>
      </p:sp>
      <p:sp>
        <p:nvSpPr>
          <p:cNvPr id="201741" name="Rectangle 13"/>
          <p:cNvSpPr>
            <a:spLocks noChangeArrowheads="1"/>
          </p:cNvSpPr>
          <p:nvPr/>
        </p:nvSpPr>
        <p:spPr bwMode="auto">
          <a:xfrm>
            <a:off x="4648200" y="4610100"/>
            <a:ext cx="42449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66700" indent="-266700" algn="l">
              <a:spcBef>
                <a:spcPct val="75000"/>
              </a:spcBef>
              <a:buSzPct val="100000"/>
              <a:buFont typeface="Arial" pitchFamily="34" charset="0"/>
              <a:buChar char="●"/>
            </a:pPr>
            <a:r>
              <a:rPr lang="de-DE" b="1" i="1" dirty="0" err="1">
                <a:solidFill>
                  <a:srgbClr val="3333CC"/>
                </a:solidFill>
                <a:latin typeface="+mn-lt"/>
                <a:cs typeface="+mn-cs"/>
              </a:rPr>
              <a:t>Theoretical</a:t>
            </a:r>
            <a:r>
              <a:rPr lang="de-DE" b="1" i="1" dirty="0">
                <a:solidFill>
                  <a:srgbClr val="3333CC"/>
                </a:solidFill>
                <a:latin typeface="+mn-lt"/>
                <a:cs typeface="+mn-cs"/>
              </a:rPr>
              <a:t>:</a:t>
            </a:r>
            <a:r>
              <a:rPr lang="de-DE" dirty="0">
                <a:solidFill>
                  <a:srgbClr val="3333CC"/>
                </a:solidFill>
                <a:latin typeface="+mn-lt"/>
                <a:cs typeface="+mn-cs"/>
              </a:rPr>
              <a:t> </a:t>
            </a:r>
            <a:r>
              <a:rPr lang="en-US" dirty="0">
                <a:solidFill>
                  <a:srgbClr val="3333CC"/>
                </a:solidFill>
                <a:latin typeface="+mn-lt"/>
                <a:cs typeface="+mn-cs"/>
              </a:rPr>
              <a:t>The number of sectors of different flow behavior grows in the worst case </a:t>
            </a:r>
            <a:r>
              <a:rPr lang="en-US" dirty="0" err="1">
                <a:solidFill>
                  <a:srgbClr val="3333CC"/>
                </a:solidFill>
                <a:latin typeface="+mn-lt"/>
                <a:cs typeface="+mn-cs"/>
              </a:rPr>
              <a:t>quadratically</a:t>
            </a:r>
            <a:r>
              <a:rPr lang="en-US" dirty="0">
                <a:solidFill>
                  <a:srgbClr val="3333CC"/>
                </a:solidFill>
                <a:latin typeface="+mn-lt"/>
                <a:cs typeface="+mn-cs"/>
              </a:rPr>
              <a:t> with the number of saddle points in a 3D vector field.</a:t>
            </a:r>
            <a:endParaRPr lang="de-DE" dirty="0">
              <a:solidFill>
                <a:srgbClr val="3333CC"/>
              </a:solidFill>
              <a:latin typeface="+mn-lt"/>
              <a:cs typeface="+mn-cs"/>
            </a:endParaRPr>
          </a:p>
        </p:txBody>
      </p:sp>
    </p:spTree>
    <p:extLst>
      <p:ext uri="{BB962C8B-B14F-4D97-AF65-F5344CB8AC3E}">
        <p14:creationId xmlns:p14="http://schemas.microsoft.com/office/powerpoint/2010/main" val="3260202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17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17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17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17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173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173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173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1734">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174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1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4" grpId="0" build="p"/>
      <p:bldP spid="201737" grpId="0"/>
      <p:bldP spid="201738" grpId="0"/>
      <p:bldP spid="201739" grpId="0"/>
      <p:bldP spid="201740" grpId="0"/>
      <p:bldP spid="201741"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3782" name="Picture 6" descr="StepTopoCPSee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2530475"/>
            <a:ext cx="9612313" cy="3937000"/>
          </a:xfrm>
          <a:prstGeom prst="rect">
            <a:avLst/>
          </a:prstGeom>
          <a:noFill/>
          <a:extLst>
            <a:ext uri="{909E8E84-426E-40DD-AFC4-6F175D3DCCD1}">
              <a14:hiddenFill xmlns:a14="http://schemas.microsoft.com/office/drawing/2010/main">
                <a:solidFill>
                  <a:srgbClr val="FFFFFF"/>
                </a:solidFill>
              </a14:hiddenFill>
            </a:ext>
          </a:extLst>
        </p:spPr>
      </p:pic>
      <p:pic>
        <p:nvPicPr>
          <p:cNvPr id="203781" name="Picture 5" descr="StepTopoC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25" y="333375"/>
            <a:ext cx="4464050" cy="1827213"/>
          </a:xfrm>
          <a:prstGeom prst="rect">
            <a:avLst/>
          </a:prstGeom>
          <a:noFill/>
          <a:extLst>
            <a:ext uri="{909E8E84-426E-40DD-AFC4-6F175D3DCCD1}">
              <a14:hiddenFill xmlns:a14="http://schemas.microsoft.com/office/drawing/2010/main">
                <a:solidFill>
                  <a:srgbClr val="FFFFFF"/>
                </a:solidFill>
              </a14:hiddenFill>
            </a:ext>
          </a:extLst>
        </p:spPr>
      </p:pic>
      <p:pic>
        <p:nvPicPr>
          <p:cNvPr id="203784" name="Picture 8" descr="StepHomogeneSeed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6613" y="333375"/>
            <a:ext cx="4462462" cy="1827213"/>
          </a:xfrm>
          <a:prstGeom prst="rect">
            <a:avLst/>
          </a:prstGeom>
          <a:noFill/>
          <a:extLst>
            <a:ext uri="{909E8E84-426E-40DD-AFC4-6F175D3DCCD1}">
              <a14:hiddenFill xmlns:a14="http://schemas.microsoft.com/office/drawing/2010/main">
                <a:solidFill>
                  <a:srgbClr val="FFFFFF"/>
                </a:solidFill>
              </a14:hiddenFill>
            </a:ext>
          </a:extLst>
        </p:spPr>
      </p:pic>
      <p:sp>
        <p:nvSpPr>
          <p:cNvPr id="203785" name="Text Box 9"/>
          <p:cNvSpPr txBox="1">
            <a:spLocks noChangeArrowheads="1"/>
          </p:cNvSpPr>
          <p:nvPr/>
        </p:nvSpPr>
        <p:spPr bwMode="auto">
          <a:xfrm>
            <a:off x="3976688" y="6613525"/>
            <a:ext cx="516731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de-DE" sz="1000">
                <a:solidFill>
                  <a:schemeClr val="bg1"/>
                </a:solidFill>
              </a:rPr>
              <a:t>Flow around a backward-facing step. Data courtesy of Kaltenbach and Janke (TU Berlin).</a:t>
            </a:r>
          </a:p>
        </p:txBody>
      </p:sp>
    </p:spTree>
    <p:extLst>
      <p:ext uri="{BB962C8B-B14F-4D97-AF65-F5344CB8AC3E}">
        <p14:creationId xmlns:p14="http://schemas.microsoft.com/office/powerpoint/2010/main" val="2457852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37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3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t>Discussion: Path lines and Galilean Invariance</a:t>
            </a:r>
          </a:p>
        </p:txBody>
      </p:sp>
      <p:sp>
        <p:nvSpPr>
          <p:cNvPr id="205827" name="Rectangle 3"/>
          <p:cNvSpPr>
            <a:spLocks noGrp="1" noChangeArrowheads="1"/>
          </p:cNvSpPr>
          <p:nvPr>
            <p:ph idx="1"/>
          </p:nvPr>
        </p:nvSpPr>
        <p:spPr/>
        <p:txBody>
          <a:bodyPr/>
          <a:lstStyle/>
          <a:p>
            <a:pPr>
              <a:buFont typeface="Wingdings" pitchFamily="2" charset="2"/>
              <a:buNone/>
            </a:pPr>
            <a:r>
              <a:rPr lang="en-US" b="1" smtClean="0"/>
              <a:t>Topology of path lines</a:t>
            </a:r>
          </a:p>
          <a:p>
            <a:r>
              <a:rPr lang="en-US" smtClean="0"/>
              <a:t>classic approaches fail (infinite integration not possible)</a:t>
            </a:r>
          </a:p>
          <a:p>
            <a:r>
              <a:rPr lang="en-US" smtClean="0"/>
              <a:t>finite time behavior of path lines (FTLE)</a:t>
            </a:r>
          </a:p>
          <a:p>
            <a:r>
              <a:rPr lang="en-US" smtClean="0"/>
              <a:t>time-periodic flows (Shi et al.)</a:t>
            </a:r>
          </a:p>
          <a:p>
            <a:endParaRPr lang="en-US" smtClean="0"/>
          </a:p>
          <a:p>
            <a:pPr>
              <a:buFont typeface="Wingdings" pitchFamily="2" charset="2"/>
              <a:buNone/>
            </a:pPr>
            <a:r>
              <a:rPr lang="en-US" b="1" smtClean="0"/>
              <a:t>Galilean Invariance</a:t>
            </a:r>
          </a:p>
          <a:p>
            <a:r>
              <a:rPr lang="en-US" smtClean="0"/>
              <a:t>topology of velocity field: not invariant</a:t>
            </a:r>
          </a:p>
          <a:p>
            <a:r>
              <a:rPr lang="en-US" smtClean="0"/>
              <a:t>topology of Galilean invariant measure: invariant as well</a:t>
            </a:r>
            <a:endParaRPr lang="en-US"/>
          </a:p>
        </p:txBody>
      </p:sp>
    </p:spTree>
    <p:extLst>
      <p:ext uri="{BB962C8B-B14F-4D97-AF65-F5344CB8AC3E}">
        <p14:creationId xmlns:p14="http://schemas.microsoft.com/office/powerpoint/2010/main" val="790975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8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58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82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582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582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58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allAtOnce"/>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Feature-based </a:t>
            </a:r>
            <a:r>
              <a:rPr lang="en-US" dirty="0" smtClean="0"/>
              <a:t>Methods</a:t>
            </a:r>
            <a:endParaRPr lang="en-US" dirty="0"/>
          </a:p>
        </p:txBody>
      </p:sp>
      <p:sp>
        <p:nvSpPr>
          <p:cNvPr id="3" name="Subtitle 2"/>
          <p:cNvSpPr>
            <a:spLocks noGrp="1"/>
          </p:cNvSpPr>
          <p:nvPr>
            <p:ph type="subTitle" idx="1"/>
          </p:nvPr>
        </p:nvSpPr>
        <p:spPr>
          <a:xfrm>
            <a:off x="1981200" y="3933825"/>
            <a:ext cx="6781800" cy="1439863"/>
          </a:xfrm>
        </p:spPr>
        <p:txBody>
          <a:bodyPr/>
          <a:lstStyle/>
          <a:p>
            <a:r>
              <a:rPr lang="en-US" dirty="0"/>
              <a:t>Scalar Topology + Persistence </a:t>
            </a:r>
            <a:r>
              <a:rPr lang="en-US" dirty="0">
                <a:sym typeface="Wingdings" pitchFamily="2" charset="2"/>
              </a:rPr>
              <a:t>= </a:t>
            </a:r>
            <a:r>
              <a:rPr lang="en-US" dirty="0" err="1">
                <a:sym typeface="Wingdings" pitchFamily="2" charset="2"/>
              </a:rPr>
              <a:t>Extremal</a:t>
            </a:r>
            <a:r>
              <a:rPr lang="en-US" dirty="0">
                <a:sym typeface="Wingdings" pitchFamily="2" charset="2"/>
              </a:rPr>
              <a:t> Structures II</a:t>
            </a:r>
            <a:endParaRPr lang="en-US" dirty="0"/>
          </a:p>
          <a:p>
            <a:endParaRPr lang="en-US" dirty="0"/>
          </a:p>
        </p:txBody>
      </p:sp>
    </p:spTree>
    <p:extLst>
      <p:ext uri="{BB962C8B-B14F-4D97-AF65-F5344CB8AC3E}">
        <p14:creationId xmlns:p14="http://schemas.microsoft.com/office/powerpoint/2010/main" val="352351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Extremal</a:t>
            </a:r>
            <a:r>
              <a:rPr lang="en-US" dirty="0" smtClean="0"/>
              <a:t> structures of a 1D function</a:t>
            </a:r>
            <a:endParaRPr lang="en-US" dirty="0"/>
          </a:p>
        </p:txBody>
      </p:sp>
      <p:cxnSp>
        <p:nvCxnSpPr>
          <p:cNvPr id="3" name="Straight Arrow Connector 2"/>
          <p:cNvCxnSpPr/>
          <p:nvPr/>
        </p:nvCxnSpPr>
        <p:spPr bwMode="auto">
          <a:xfrm>
            <a:off x="1066800" y="2590800"/>
            <a:ext cx="6934200" cy="0"/>
          </a:xfrm>
          <a:prstGeom prst="straightConnector1">
            <a:avLst/>
          </a:prstGeom>
          <a:noFill/>
          <a:ln w="38100" cap="flat" cmpd="sng" algn="ctr">
            <a:solidFill>
              <a:schemeClr val="tx1"/>
            </a:solidFill>
            <a:prstDash val="solid"/>
            <a:round/>
            <a:headEnd type="none" w="med" len="med"/>
            <a:tailEnd type="arrow"/>
          </a:ln>
          <a:effectLst/>
        </p:spPr>
      </p:cxnSp>
      <p:cxnSp>
        <p:nvCxnSpPr>
          <p:cNvPr id="4" name="Straight Arrow Connector 3"/>
          <p:cNvCxnSpPr/>
          <p:nvPr/>
        </p:nvCxnSpPr>
        <p:spPr bwMode="auto">
          <a:xfrm flipV="1">
            <a:off x="4413441" y="1066800"/>
            <a:ext cx="0" cy="3124200"/>
          </a:xfrm>
          <a:prstGeom prst="straightConnector1">
            <a:avLst/>
          </a:prstGeom>
          <a:noFill/>
          <a:ln w="38100" cap="flat" cmpd="sng" algn="ctr">
            <a:solidFill>
              <a:schemeClr val="tx1"/>
            </a:solidFill>
            <a:prstDash val="solid"/>
            <a:round/>
            <a:headEnd type="none" w="med" len="med"/>
            <a:tailEnd type="arrow"/>
          </a:ln>
          <a:effectLst/>
        </p:spPr>
      </p:cxnSp>
      <p:sp>
        <p:nvSpPr>
          <p:cNvPr id="5" name="TextBox 4"/>
          <p:cNvSpPr txBox="1"/>
          <p:nvPr/>
        </p:nvSpPr>
        <p:spPr>
          <a:xfrm>
            <a:off x="7924800" y="2667000"/>
            <a:ext cx="300082" cy="369332"/>
          </a:xfrm>
          <a:prstGeom prst="rect">
            <a:avLst/>
          </a:prstGeom>
          <a:noFill/>
        </p:spPr>
        <p:txBody>
          <a:bodyPr wrap="none" rtlCol="0">
            <a:spAutoFit/>
          </a:bodyPr>
          <a:lstStyle/>
          <a:p>
            <a:r>
              <a:rPr lang="en-US" dirty="0" smtClean="0"/>
              <a:t>x</a:t>
            </a:r>
            <a:endParaRPr lang="en-US" dirty="0"/>
          </a:p>
        </p:txBody>
      </p:sp>
      <p:sp>
        <p:nvSpPr>
          <p:cNvPr id="6" name="TextBox 5"/>
          <p:cNvSpPr txBox="1"/>
          <p:nvPr/>
        </p:nvSpPr>
        <p:spPr>
          <a:xfrm>
            <a:off x="4489641" y="990600"/>
            <a:ext cx="768159" cy="369332"/>
          </a:xfrm>
          <a:prstGeom prst="rect">
            <a:avLst/>
          </a:prstGeom>
          <a:noFill/>
        </p:spPr>
        <p:txBody>
          <a:bodyPr wrap="none" rtlCol="0">
            <a:spAutoFit/>
          </a:bodyPr>
          <a:lstStyle/>
          <a:p>
            <a:r>
              <a:rPr lang="en-US" dirty="0" smtClean="0"/>
              <a:t>y=f(x)</a:t>
            </a:r>
            <a:endParaRPr lang="en-US" dirty="0"/>
          </a:p>
        </p:txBody>
      </p:sp>
      <p:sp>
        <p:nvSpPr>
          <p:cNvPr id="7" name="Freeform 6"/>
          <p:cNvSpPr/>
          <p:nvPr/>
        </p:nvSpPr>
        <p:spPr bwMode="auto">
          <a:xfrm>
            <a:off x="1454943" y="1455635"/>
            <a:ext cx="5950745" cy="2136726"/>
          </a:xfrm>
          <a:custGeom>
            <a:avLst/>
            <a:gdLst>
              <a:gd name="connsiteX0" fmla="*/ 0 w 6165057"/>
              <a:gd name="connsiteY0" fmla="*/ 1887640 h 2430565"/>
              <a:gd name="connsiteX1" fmla="*/ 1471613 w 6165057"/>
              <a:gd name="connsiteY1" fmla="*/ 423171 h 2430565"/>
              <a:gd name="connsiteX2" fmla="*/ 2486025 w 6165057"/>
              <a:gd name="connsiteY2" fmla="*/ 1887640 h 2430565"/>
              <a:gd name="connsiteX3" fmla="*/ 2864644 w 6165057"/>
              <a:gd name="connsiteY3" fmla="*/ 1266134 h 2430565"/>
              <a:gd name="connsiteX4" fmla="*/ 3421857 w 6165057"/>
              <a:gd name="connsiteY4" fmla="*/ 2109096 h 2430565"/>
              <a:gd name="connsiteX5" fmla="*/ 4214813 w 6165057"/>
              <a:gd name="connsiteY5" fmla="*/ 30265 h 2430565"/>
              <a:gd name="connsiteX6" fmla="*/ 4707732 w 6165057"/>
              <a:gd name="connsiteY6" fmla="*/ 851796 h 2430565"/>
              <a:gd name="connsiteX7" fmla="*/ 5157788 w 6165057"/>
              <a:gd name="connsiteY7" fmla="*/ 551759 h 2430565"/>
              <a:gd name="connsiteX8" fmla="*/ 6165057 w 6165057"/>
              <a:gd name="connsiteY8" fmla="*/ 2430565 h 2430565"/>
              <a:gd name="connsiteX0" fmla="*/ 0 w 5950745"/>
              <a:gd name="connsiteY0" fmla="*/ 1887640 h 2136726"/>
              <a:gd name="connsiteX1" fmla="*/ 1471613 w 5950745"/>
              <a:gd name="connsiteY1" fmla="*/ 423171 h 2136726"/>
              <a:gd name="connsiteX2" fmla="*/ 2486025 w 5950745"/>
              <a:gd name="connsiteY2" fmla="*/ 1887640 h 2136726"/>
              <a:gd name="connsiteX3" fmla="*/ 2864644 w 5950745"/>
              <a:gd name="connsiteY3" fmla="*/ 1266134 h 2136726"/>
              <a:gd name="connsiteX4" fmla="*/ 3421857 w 5950745"/>
              <a:gd name="connsiteY4" fmla="*/ 2109096 h 2136726"/>
              <a:gd name="connsiteX5" fmla="*/ 4214813 w 5950745"/>
              <a:gd name="connsiteY5" fmla="*/ 30265 h 2136726"/>
              <a:gd name="connsiteX6" fmla="*/ 4707732 w 5950745"/>
              <a:gd name="connsiteY6" fmla="*/ 851796 h 2136726"/>
              <a:gd name="connsiteX7" fmla="*/ 5157788 w 5950745"/>
              <a:gd name="connsiteY7" fmla="*/ 551759 h 2136726"/>
              <a:gd name="connsiteX8" fmla="*/ 5950745 w 5950745"/>
              <a:gd name="connsiteY8" fmla="*/ 1987652 h 213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0745" h="2136726">
                <a:moveTo>
                  <a:pt x="0" y="1887640"/>
                </a:moveTo>
                <a:cubicBezTo>
                  <a:pt x="528638" y="1155405"/>
                  <a:pt x="1057276" y="423171"/>
                  <a:pt x="1471613" y="423171"/>
                </a:cubicBezTo>
                <a:cubicBezTo>
                  <a:pt x="1885950" y="423171"/>
                  <a:pt x="2253853" y="1747146"/>
                  <a:pt x="2486025" y="1887640"/>
                </a:cubicBezTo>
                <a:cubicBezTo>
                  <a:pt x="2718197" y="2028134"/>
                  <a:pt x="2708672" y="1229225"/>
                  <a:pt x="2864644" y="1266134"/>
                </a:cubicBezTo>
                <a:cubicBezTo>
                  <a:pt x="3020616" y="1303043"/>
                  <a:pt x="3196829" y="2315074"/>
                  <a:pt x="3421857" y="2109096"/>
                </a:cubicBezTo>
                <a:cubicBezTo>
                  <a:pt x="3646885" y="1903118"/>
                  <a:pt x="4000501" y="239815"/>
                  <a:pt x="4214813" y="30265"/>
                </a:cubicBezTo>
                <a:cubicBezTo>
                  <a:pt x="4429125" y="-179285"/>
                  <a:pt x="4550570" y="764880"/>
                  <a:pt x="4707732" y="851796"/>
                </a:cubicBezTo>
                <a:cubicBezTo>
                  <a:pt x="4864894" y="938712"/>
                  <a:pt x="4950619" y="362450"/>
                  <a:pt x="5157788" y="551759"/>
                </a:cubicBezTo>
                <a:cubicBezTo>
                  <a:pt x="5364957" y="741068"/>
                  <a:pt x="5741195" y="1670946"/>
                  <a:pt x="5950745" y="1987652"/>
                </a:cubicBezTo>
              </a:path>
            </a:pathLst>
          </a:cu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Oval 7"/>
          <p:cNvSpPr>
            <a:spLocks noChangeAspect="1"/>
          </p:cNvSpPr>
          <p:nvPr/>
        </p:nvSpPr>
        <p:spPr bwMode="auto">
          <a:xfrm>
            <a:off x="2819400" y="1795464"/>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Oval 8"/>
          <p:cNvSpPr>
            <a:spLocks noChangeAspect="1"/>
          </p:cNvSpPr>
          <p:nvPr/>
        </p:nvSpPr>
        <p:spPr bwMode="auto">
          <a:xfrm>
            <a:off x="3905250" y="3265170"/>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Oval 9"/>
          <p:cNvSpPr>
            <a:spLocks noChangeAspect="1"/>
          </p:cNvSpPr>
          <p:nvPr/>
        </p:nvSpPr>
        <p:spPr bwMode="auto">
          <a:xfrm>
            <a:off x="4731544" y="3489007"/>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Oval 10"/>
          <p:cNvSpPr>
            <a:spLocks noChangeAspect="1"/>
          </p:cNvSpPr>
          <p:nvPr/>
        </p:nvSpPr>
        <p:spPr bwMode="auto">
          <a:xfrm>
            <a:off x="6119813" y="2226944"/>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Oval 15"/>
          <p:cNvSpPr>
            <a:spLocks noChangeAspect="1"/>
          </p:cNvSpPr>
          <p:nvPr/>
        </p:nvSpPr>
        <p:spPr bwMode="auto">
          <a:xfrm>
            <a:off x="5638800" y="1364195"/>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Oval 17"/>
          <p:cNvSpPr>
            <a:spLocks noChangeAspect="1"/>
          </p:cNvSpPr>
          <p:nvPr/>
        </p:nvSpPr>
        <p:spPr bwMode="auto">
          <a:xfrm>
            <a:off x="762000" y="3924300"/>
            <a:ext cx="182880" cy="182880"/>
          </a:xfrm>
          <a:prstGeom prst="ellipse">
            <a:avLst/>
          </a:prstGeom>
          <a:solidFill>
            <a:srgbClr val="00B0F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 name="Oval 19"/>
          <p:cNvSpPr>
            <a:spLocks noChangeAspect="1"/>
          </p:cNvSpPr>
          <p:nvPr/>
        </p:nvSpPr>
        <p:spPr bwMode="auto">
          <a:xfrm>
            <a:off x="762000" y="3619500"/>
            <a:ext cx="182880" cy="182880"/>
          </a:xfrm>
          <a:prstGeom prst="ellipse">
            <a:avLst/>
          </a:prstGeom>
          <a:solidFill>
            <a:srgbClr val="C00000"/>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 name="TextBox 20"/>
          <p:cNvSpPr txBox="1"/>
          <p:nvPr/>
        </p:nvSpPr>
        <p:spPr>
          <a:xfrm>
            <a:off x="959947" y="3472071"/>
            <a:ext cx="960519" cy="738664"/>
          </a:xfrm>
          <a:prstGeom prst="rect">
            <a:avLst/>
          </a:prstGeom>
          <a:noFill/>
        </p:spPr>
        <p:txBody>
          <a:bodyPr wrap="none" rtlCol="0">
            <a:spAutoFit/>
          </a:bodyPr>
          <a:lstStyle/>
          <a:p>
            <a:pPr>
              <a:lnSpc>
                <a:spcPct val="150000"/>
              </a:lnSpc>
            </a:pPr>
            <a:r>
              <a:rPr lang="en-US" sz="1400" dirty="0" smtClean="0"/>
              <a:t>maximum</a:t>
            </a:r>
          </a:p>
          <a:p>
            <a:pPr>
              <a:lnSpc>
                <a:spcPct val="150000"/>
              </a:lnSpc>
            </a:pPr>
            <a:r>
              <a:rPr lang="en-US" sz="1400" dirty="0" smtClean="0"/>
              <a:t>minimum</a:t>
            </a:r>
          </a:p>
        </p:txBody>
      </p:sp>
      <p:sp>
        <p:nvSpPr>
          <p:cNvPr id="31" name="TextBox 30"/>
          <p:cNvSpPr txBox="1"/>
          <p:nvPr/>
        </p:nvSpPr>
        <p:spPr>
          <a:xfrm>
            <a:off x="2196991" y="5029200"/>
            <a:ext cx="4750018" cy="923330"/>
          </a:xfrm>
          <a:prstGeom prst="rect">
            <a:avLst/>
          </a:prstGeom>
          <a:noFill/>
        </p:spPr>
        <p:txBody>
          <a:bodyPr wrap="none" rtlCol="0">
            <a:spAutoFit/>
          </a:bodyPr>
          <a:lstStyle/>
          <a:p>
            <a:pPr algn="ctr"/>
            <a:r>
              <a:rPr lang="en-US" sz="1800" dirty="0" smtClean="0"/>
              <a:t>The </a:t>
            </a:r>
            <a:r>
              <a:rPr lang="en-US" sz="1800" dirty="0" err="1" smtClean="0"/>
              <a:t>extremal</a:t>
            </a:r>
            <a:r>
              <a:rPr lang="en-US" sz="1800" dirty="0" smtClean="0"/>
              <a:t> structures of a 1D function are:</a:t>
            </a:r>
          </a:p>
          <a:p>
            <a:pPr algn="ctr"/>
            <a:r>
              <a:rPr lang="en-US" sz="1800" i="1" dirty="0" smtClean="0"/>
              <a:t>minima</a:t>
            </a:r>
            <a:r>
              <a:rPr lang="en-US" sz="1800" dirty="0" smtClean="0"/>
              <a:t> and </a:t>
            </a:r>
            <a:r>
              <a:rPr lang="en-US" sz="1800" i="1" dirty="0" smtClean="0"/>
              <a:t>maxima</a:t>
            </a:r>
          </a:p>
          <a:p>
            <a:pPr algn="ctr"/>
            <a:r>
              <a:rPr lang="en-US" sz="1800" dirty="0" smtClean="0"/>
              <a:t>(often also called </a:t>
            </a:r>
            <a:r>
              <a:rPr lang="en-US" sz="1800" i="1" dirty="0" err="1" smtClean="0"/>
              <a:t>extrema</a:t>
            </a:r>
            <a:r>
              <a:rPr lang="en-US" sz="1800" dirty="0" smtClean="0"/>
              <a:t>)</a:t>
            </a:r>
            <a:endParaRPr lang="en-US" sz="1800" dirty="0"/>
          </a:p>
        </p:txBody>
      </p:sp>
    </p:spTree>
    <p:extLst>
      <p:ext uri="{BB962C8B-B14F-4D97-AF65-F5344CB8AC3E}">
        <p14:creationId xmlns:p14="http://schemas.microsoft.com/office/powerpoint/2010/main" val="971660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4"/>
          <p:cNvSpPr>
            <a:spLocks noGrp="1" noChangeArrowheads="1"/>
          </p:cNvSpPr>
          <p:nvPr>
            <p:ph type="title"/>
          </p:nvPr>
        </p:nvSpPr>
        <p:spPr/>
        <p:txBody>
          <a:bodyPr/>
          <a:lstStyle/>
          <a:p>
            <a:endParaRPr lang="de-DE"/>
          </a:p>
        </p:txBody>
      </p:sp>
      <p:pic>
        <p:nvPicPr>
          <p:cNvPr id="97286" name="SimpleTerrainIsoSliceTop.divx.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1905000" y="1700213"/>
            <a:ext cx="5334000" cy="345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479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7240" fill="hold"/>
                                        <p:tgtEl>
                                          <p:spTgt spid="9728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97286"/>
                </p:tgtEl>
              </p:cMediaNode>
            </p:video>
            <p:seq concurrent="1" nextAc="seek">
              <p:cTn id="8" restart="whenNotActive" fill="hold" evtFilter="cancelBubble" nodeType="interactiveSeq">
                <p:stCondLst>
                  <p:cond evt="onClick" delay="0">
                    <p:tgtEl>
                      <p:spTgt spid="9728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97286"/>
                                        </p:tgtEl>
                                      </p:cBhvr>
                                    </p:cmd>
                                  </p:childTnLst>
                                </p:cTn>
                              </p:par>
                            </p:childTnLst>
                          </p:cTn>
                        </p:par>
                      </p:childTnLst>
                    </p:cTn>
                  </p:par>
                </p:childTnLst>
              </p:cTn>
              <p:nextCondLst>
                <p:cond evt="onClick" delay="0">
                  <p:tgtEl>
                    <p:spTgt spid="97286"/>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p:txBody>
          <a:bodyPr/>
          <a:lstStyle/>
          <a:p>
            <a:endParaRPr lang="de-DE"/>
          </a:p>
        </p:txBody>
      </p:sp>
      <p:pic>
        <p:nvPicPr>
          <p:cNvPr id="99333" name="SimpleTerrainIsoSliceDual.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2286000" y="900113"/>
            <a:ext cx="4572000" cy="5059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32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7240" fill="hold"/>
                                        <p:tgtEl>
                                          <p:spTgt spid="993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99333"/>
                </p:tgtEl>
              </p:cMediaNode>
            </p:video>
            <p:seq concurrent="1" nextAc="seek">
              <p:cTn id="8" restart="whenNotActive" fill="hold" evtFilter="cancelBubble" nodeType="interactiveSeq">
                <p:stCondLst>
                  <p:cond evt="onClick" delay="0">
                    <p:tgtEl>
                      <p:spTgt spid="9933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99333"/>
                                        </p:tgtEl>
                                      </p:cBhvr>
                                    </p:cmd>
                                  </p:childTnLst>
                                </p:cTn>
                              </p:par>
                            </p:childTnLst>
                          </p:cTn>
                        </p:par>
                      </p:childTnLst>
                    </p:cTn>
                  </p:par>
                </p:childTnLst>
              </p:cTn>
              <p:nextCondLst>
                <p:cond evt="onClick" delay="0">
                  <p:tgtEl>
                    <p:spTgt spid="99333"/>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4"/>
          <p:cNvSpPr>
            <a:spLocks noGrp="1" noChangeArrowheads="1"/>
          </p:cNvSpPr>
          <p:nvPr>
            <p:ph type="title"/>
          </p:nvPr>
        </p:nvSpPr>
        <p:spPr/>
        <p:txBody>
          <a:bodyPr/>
          <a:lstStyle/>
          <a:p>
            <a:endParaRPr lang="de-DE"/>
          </a:p>
        </p:txBody>
      </p:sp>
      <p:pic>
        <p:nvPicPr>
          <p:cNvPr id="101382" name="Picture 6" descr="SimpleTerrainIsoC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2400" y="1150938"/>
            <a:ext cx="6299200" cy="3113087"/>
          </a:xfrm>
          <a:prstGeom prst="rect">
            <a:avLst/>
          </a:prstGeom>
          <a:noFill/>
          <a:extLst>
            <a:ext uri="{909E8E84-426E-40DD-AFC4-6F175D3DCCD1}">
              <a14:hiddenFill xmlns:a14="http://schemas.microsoft.com/office/drawing/2010/main">
                <a:solidFill>
                  <a:srgbClr val="FFFFFF"/>
                </a:solidFill>
              </a14:hiddenFill>
            </a:ext>
          </a:extLst>
        </p:spPr>
      </p:pic>
      <p:sp>
        <p:nvSpPr>
          <p:cNvPr id="101386" name="Line 10"/>
          <p:cNvSpPr>
            <a:spLocks noChangeShapeType="1"/>
          </p:cNvSpPr>
          <p:nvPr/>
        </p:nvSpPr>
        <p:spPr bwMode="auto">
          <a:xfrm>
            <a:off x="1384300" y="2593975"/>
            <a:ext cx="2655888" cy="30321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87" name="Line 11"/>
          <p:cNvSpPr>
            <a:spLocks noChangeShapeType="1"/>
          </p:cNvSpPr>
          <p:nvPr/>
        </p:nvSpPr>
        <p:spPr bwMode="auto">
          <a:xfrm flipV="1">
            <a:off x="4164013" y="3505200"/>
            <a:ext cx="0" cy="11382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88" name="Line 12"/>
          <p:cNvSpPr>
            <a:spLocks noChangeShapeType="1"/>
          </p:cNvSpPr>
          <p:nvPr/>
        </p:nvSpPr>
        <p:spPr bwMode="auto">
          <a:xfrm flipH="1">
            <a:off x="6924675" y="1835150"/>
            <a:ext cx="7588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1389" name="SimpleTerrainIsoSliceTopMinimum.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9">
            <a:extLst>
              <a:ext uri="{28A0092B-C50C-407E-A947-70E740481C1C}">
                <a14:useLocalDpi xmlns:a14="http://schemas.microsoft.com/office/drawing/2010/main" val="0"/>
              </a:ext>
            </a:extLst>
          </a:blip>
          <a:srcRect/>
          <a:stretch>
            <a:fillRect/>
          </a:stretch>
        </p:blipFill>
        <p:spPr bwMode="auto">
          <a:xfrm>
            <a:off x="246063" y="2062163"/>
            <a:ext cx="1143000" cy="1143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1390" name="Text Box 14"/>
          <p:cNvSpPr txBox="1">
            <a:spLocks noChangeArrowheads="1"/>
          </p:cNvSpPr>
          <p:nvPr/>
        </p:nvSpPr>
        <p:spPr bwMode="auto">
          <a:xfrm>
            <a:off x="246063" y="3276600"/>
            <a:ext cx="1111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minimum</a:t>
            </a:r>
            <a:endParaRPr lang="de-DE"/>
          </a:p>
        </p:txBody>
      </p:sp>
      <p:pic>
        <p:nvPicPr>
          <p:cNvPr id="101391" name="SimpleTerrainIsoSliceTopSaddle.avi">
            <a:hlinkClick r:id="" action="ppaction://media"/>
          </p:cNvPr>
          <p:cNvPicPr>
            <a:picLocks noChangeAspect="1" noChangeArrowheads="1"/>
          </p:cNvPicPr>
          <p:nvPr>
            <a:videoFile r:link="rId4"/>
            <p:extLst>
              <p:ext uri="{DAA4B4D4-6D71-4841-9C94-3DE7FCFB9230}">
                <p14:media xmlns:p14="http://schemas.microsoft.com/office/powerpoint/2010/main" r:link="rId3"/>
              </p:ext>
            </p:extLst>
          </p:nvPr>
        </p:nvPicPr>
        <p:blipFill>
          <a:blip r:embed="rId10">
            <a:extLst>
              <a:ext uri="{28A0092B-C50C-407E-A947-70E740481C1C}">
                <a14:useLocalDpi xmlns:a14="http://schemas.microsoft.com/office/drawing/2010/main" val="0"/>
              </a:ext>
            </a:extLst>
          </a:blip>
          <a:srcRect/>
          <a:stretch>
            <a:fillRect/>
          </a:stretch>
        </p:blipFill>
        <p:spPr bwMode="auto">
          <a:xfrm>
            <a:off x="3557588" y="4643438"/>
            <a:ext cx="1143000" cy="1143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1392" name="Text Box 16"/>
          <p:cNvSpPr txBox="1">
            <a:spLocks noChangeArrowheads="1"/>
          </p:cNvSpPr>
          <p:nvPr/>
        </p:nvSpPr>
        <p:spPr bwMode="auto">
          <a:xfrm>
            <a:off x="3684588" y="5857875"/>
            <a:ext cx="857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saddle</a:t>
            </a:r>
            <a:endParaRPr lang="de-DE"/>
          </a:p>
        </p:txBody>
      </p:sp>
      <p:pic>
        <p:nvPicPr>
          <p:cNvPr id="101393" name="SimpleTerrainIsoSliceTopMaximum.avi">
            <a:hlinkClick r:id="" action="ppaction://media"/>
          </p:cNvPr>
          <p:cNvPicPr>
            <a:picLocks noChangeAspect="1" noChangeArrowheads="1"/>
          </p:cNvPicPr>
          <p:nvPr>
            <a:videoFile r:link="rId6"/>
            <p:extLst>
              <p:ext uri="{DAA4B4D4-6D71-4841-9C94-3DE7FCFB9230}">
                <p14:media xmlns:p14="http://schemas.microsoft.com/office/powerpoint/2010/main" r:link="rId5"/>
              </p:ext>
            </p:extLst>
          </p:nvPr>
        </p:nvPicPr>
        <p:blipFill>
          <a:blip r:embed="rId11">
            <a:extLst>
              <a:ext uri="{28A0092B-C50C-407E-A947-70E740481C1C}">
                <a14:useLocalDpi xmlns:a14="http://schemas.microsoft.com/office/drawing/2010/main" val="0"/>
              </a:ext>
            </a:extLst>
          </a:blip>
          <a:srcRect/>
          <a:stretch>
            <a:fillRect/>
          </a:stretch>
        </p:blipFill>
        <p:spPr bwMode="auto">
          <a:xfrm>
            <a:off x="7683500" y="1228725"/>
            <a:ext cx="1143000" cy="1143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1394" name="Text Box 18"/>
          <p:cNvSpPr txBox="1">
            <a:spLocks noChangeArrowheads="1"/>
          </p:cNvSpPr>
          <p:nvPr/>
        </p:nvSpPr>
        <p:spPr bwMode="auto">
          <a:xfrm>
            <a:off x="7651750" y="2443163"/>
            <a:ext cx="1174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maximum</a:t>
            </a:r>
            <a:endParaRPr lang="de-DE"/>
          </a:p>
        </p:txBody>
      </p:sp>
    </p:spTree>
    <p:extLst>
      <p:ext uri="{BB962C8B-B14F-4D97-AF65-F5344CB8AC3E}">
        <p14:creationId xmlns:p14="http://schemas.microsoft.com/office/powerpoint/2010/main" val="3170173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389"/>
                                        </p:tgtEl>
                                        <p:attrNameLst>
                                          <p:attrName>style.visibility</p:attrName>
                                        </p:attrNameLst>
                                      </p:cBhvr>
                                      <p:to>
                                        <p:strVal val="visible"/>
                                      </p:to>
                                    </p:set>
                                  </p:childTnLst>
                                </p:cTn>
                              </p:par>
                            </p:childTnLst>
                          </p:cTn>
                        </p:par>
                        <p:par>
                          <p:cTn id="7" fill="hold" nodeType="afterGroup">
                            <p:stCondLst>
                              <p:cond delay="0"/>
                            </p:stCondLst>
                            <p:childTnLst>
                              <p:par>
                                <p:cTn id="8" presetID="1" presetClass="mediacall" presetSubtype="0" fill="hold" nodeType="afterEffect">
                                  <p:stCondLst>
                                    <p:cond delay="0"/>
                                  </p:stCondLst>
                                  <p:childTnLst>
                                    <p:cmd type="call" cmd="playFrom(0.0)">
                                      <p:cBhvr>
                                        <p:cTn id="9" dur="2200" fill="hold"/>
                                        <p:tgtEl>
                                          <p:spTgt spid="101389"/>
                                        </p:tgtEl>
                                      </p:cBhvr>
                                    </p:cmd>
                                  </p:childTnLst>
                                </p:cTn>
                              </p:par>
                            </p:childTnLst>
                          </p:cTn>
                        </p:par>
                        <p:par>
                          <p:cTn id="10" fill="hold" nodeType="afterGroup">
                            <p:stCondLst>
                              <p:cond delay="2200"/>
                            </p:stCondLst>
                            <p:childTnLst>
                              <p:par>
                                <p:cTn id="11" presetID="22" presetClass="entr" presetSubtype="8" fill="hold" grpId="0" nodeType="afterEffect">
                                  <p:stCondLst>
                                    <p:cond delay="0"/>
                                  </p:stCondLst>
                                  <p:childTnLst>
                                    <p:set>
                                      <p:cBhvr>
                                        <p:cTn id="12" dur="1" fill="hold">
                                          <p:stCondLst>
                                            <p:cond delay="0"/>
                                          </p:stCondLst>
                                        </p:cTn>
                                        <p:tgtEl>
                                          <p:spTgt spid="101386"/>
                                        </p:tgtEl>
                                        <p:attrNameLst>
                                          <p:attrName>style.visibility</p:attrName>
                                        </p:attrNameLst>
                                      </p:cBhvr>
                                      <p:to>
                                        <p:strVal val="visible"/>
                                      </p:to>
                                    </p:set>
                                    <p:animEffect transition="in" filter="wipe(left)">
                                      <p:cBhvr>
                                        <p:cTn id="13" dur="500"/>
                                        <p:tgtEl>
                                          <p:spTgt spid="101386"/>
                                        </p:tgtEl>
                                      </p:cBhvr>
                                    </p:animEffect>
                                  </p:childTnLst>
                                </p:cTn>
                              </p:par>
                            </p:childTnLst>
                          </p:cTn>
                        </p:par>
                        <p:par>
                          <p:cTn id="14" fill="hold" nodeType="afterGroup">
                            <p:stCondLst>
                              <p:cond delay="2700"/>
                            </p:stCondLst>
                            <p:childTnLst>
                              <p:par>
                                <p:cTn id="15" presetID="10" presetClass="entr" presetSubtype="0" fill="hold" grpId="0" nodeType="afterEffect">
                                  <p:stCondLst>
                                    <p:cond delay="0"/>
                                  </p:stCondLst>
                                  <p:childTnLst>
                                    <p:set>
                                      <p:cBhvr>
                                        <p:cTn id="16" dur="1" fill="hold">
                                          <p:stCondLst>
                                            <p:cond delay="0"/>
                                          </p:stCondLst>
                                        </p:cTn>
                                        <p:tgtEl>
                                          <p:spTgt spid="101390"/>
                                        </p:tgtEl>
                                        <p:attrNameLst>
                                          <p:attrName>style.visibility</p:attrName>
                                        </p:attrNameLst>
                                      </p:cBhvr>
                                      <p:to>
                                        <p:strVal val="visible"/>
                                      </p:to>
                                    </p:set>
                                    <p:animEffect transition="in" filter="fade">
                                      <p:cBhvr>
                                        <p:cTn id="17" dur="500"/>
                                        <p:tgtEl>
                                          <p:spTgt spid="1013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01391"/>
                                        </p:tgtEl>
                                        <p:attrNameLst>
                                          <p:attrName>style.visibility</p:attrName>
                                        </p:attrNameLst>
                                      </p:cBhvr>
                                      <p:to>
                                        <p:strVal val="visible"/>
                                      </p:to>
                                    </p:set>
                                  </p:childTnLst>
                                </p:cTn>
                              </p:par>
                            </p:childTnLst>
                          </p:cTn>
                        </p:par>
                        <p:par>
                          <p:cTn id="22" fill="hold" nodeType="afterGroup">
                            <p:stCondLst>
                              <p:cond delay="0"/>
                            </p:stCondLst>
                            <p:childTnLst>
                              <p:par>
                                <p:cTn id="23" presetID="1" presetClass="mediacall" presetSubtype="0" fill="hold" nodeType="afterEffect">
                                  <p:stCondLst>
                                    <p:cond delay="0"/>
                                  </p:stCondLst>
                                  <p:childTnLst>
                                    <p:cmd type="call" cmd="playFrom(0.0)">
                                      <p:cBhvr>
                                        <p:cTn id="24" dur="1" fill="hold"/>
                                        <p:tgtEl>
                                          <p:spTgt spid="101391"/>
                                        </p:tgtEl>
                                      </p:cBhvr>
                                    </p:cmd>
                                  </p:childTnLst>
                                </p:cTn>
                              </p:par>
                            </p:childTnLst>
                          </p:cTn>
                        </p:par>
                        <p:par>
                          <p:cTn id="25" fill="hold" nodeType="afterGroup">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101387"/>
                                        </p:tgtEl>
                                        <p:attrNameLst>
                                          <p:attrName>style.visibility</p:attrName>
                                        </p:attrNameLst>
                                      </p:cBhvr>
                                      <p:to>
                                        <p:strVal val="visible"/>
                                      </p:to>
                                    </p:set>
                                    <p:animEffect transition="in" filter="wipe(down)">
                                      <p:cBhvr>
                                        <p:cTn id="28" dur="500"/>
                                        <p:tgtEl>
                                          <p:spTgt spid="101387"/>
                                        </p:tgtEl>
                                      </p:cBhvr>
                                    </p:animEffect>
                                  </p:childTnLst>
                                </p:cTn>
                              </p:par>
                            </p:childTnLst>
                          </p:cTn>
                        </p:par>
                        <p:par>
                          <p:cTn id="29" fill="hold" nodeType="afterGroup">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1392"/>
                                        </p:tgtEl>
                                        <p:attrNameLst>
                                          <p:attrName>style.visibility</p:attrName>
                                        </p:attrNameLst>
                                      </p:cBhvr>
                                      <p:to>
                                        <p:strVal val="visible"/>
                                      </p:to>
                                    </p:set>
                                    <p:animEffect transition="in" filter="fade">
                                      <p:cBhvr>
                                        <p:cTn id="32" dur="500"/>
                                        <p:tgtEl>
                                          <p:spTgt spid="1013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393"/>
                                        </p:tgtEl>
                                        <p:attrNameLst>
                                          <p:attrName>style.visibility</p:attrName>
                                        </p:attrNameLst>
                                      </p:cBhvr>
                                      <p:to>
                                        <p:strVal val="visible"/>
                                      </p:to>
                                    </p:set>
                                  </p:childTnLst>
                                </p:cTn>
                              </p:par>
                            </p:childTnLst>
                          </p:cTn>
                        </p:par>
                        <p:par>
                          <p:cTn id="37" fill="hold" nodeType="afterGroup">
                            <p:stCondLst>
                              <p:cond delay="0"/>
                            </p:stCondLst>
                            <p:childTnLst>
                              <p:par>
                                <p:cTn id="38" presetID="1" presetClass="mediacall" presetSubtype="0" fill="hold" nodeType="afterEffect">
                                  <p:stCondLst>
                                    <p:cond delay="0"/>
                                  </p:stCondLst>
                                  <p:childTnLst>
                                    <p:cmd type="call" cmd="playFrom(0.0)">
                                      <p:cBhvr>
                                        <p:cTn id="39" dur="1" fill="hold"/>
                                        <p:tgtEl>
                                          <p:spTgt spid="101393"/>
                                        </p:tgtEl>
                                      </p:cBhvr>
                                    </p:cmd>
                                  </p:childTnLst>
                                </p:cTn>
                              </p:par>
                              <p:par>
                                <p:cTn id="40" presetID="22" presetClass="entr" presetSubtype="2" fill="hold" grpId="0" nodeType="withEffect">
                                  <p:stCondLst>
                                    <p:cond delay="0"/>
                                  </p:stCondLst>
                                  <p:childTnLst>
                                    <p:set>
                                      <p:cBhvr>
                                        <p:cTn id="41" dur="1" fill="hold">
                                          <p:stCondLst>
                                            <p:cond delay="0"/>
                                          </p:stCondLst>
                                        </p:cTn>
                                        <p:tgtEl>
                                          <p:spTgt spid="101388"/>
                                        </p:tgtEl>
                                        <p:attrNameLst>
                                          <p:attrName>style.visibility</p:attrName>
                                        </p:attrNameLst>
                                      </p:cBhvr>
                                      <p:to>
                                        <p:strVal val="visible"/>
                                      </p:to>
                                    </p:set>
                                    <p:animEffect transition="in" filter="wipe(right)">
                                      <p:cBhvr>
                                        <p:cTn id="42" dur="500"/>
                                        <p:tgtEl>
                                          <p:spTgt spid="101388"/>
                                        </p:tgtEl>
                                      </p:cBhvr>
                                    </p:animEffect>
                                  </p:childTnLst>
                                </p:cTn>
                              </p:par>
                            </p:childTnLst>
                          </p:cTn>
                        </p:par>
                        <p:par>
                          <p:cTn id="43" fill="hold" nodeType="afterGroup">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01394"/>
                                        </p:tgtEl>
                                        <p:attrNameLst>
                                          <p:attrName>style.visibility</p:attrName>
                                        </p:attrNameLst>
                                      </p:cBhvr>
                                      <p:to>
                                        <p:strVal val="visible"/>
                                      </p:to>
                                    </p:set>
                                    <p:animEffect transition="in" filter="fade">
                                      <p:cBhvr>
                                        <p:cTn id="46" dur="500"/>
                                        <p:tgtEl>
                                          <p:spTgt spid="10139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47" repeatCount="indefinite" fill="hold" display="0">
                  <p:stCondLst>
                    <p:cond delay="indefinite"/>
                  </p:stCondLst>
                  <p:endCondLst>
                    <p:cond evt="onPrev" delay="0">
                      <p:tgtEl>
                        <p:sldTgt/>
                      </p:tgtEl>
                    </p:cond>
                  </p:endCondLst>
                </p:cTn>
                <p:tgtEl>
                  <p:spTgt spid="101389"/>
                </p:tgtEl>
              </p:cMediaNode>
            </p:video>
            <p:seq concurrent="1" nextAc="seek">
              <p:cTn id="48" restart="whenNotActive" fill="hold" evtFilter="cancelBubble" nodeType="interactiveSeq">
                <p:stCondLst>
                  <p:cond evt="onClick" delay="0">
                    <p:tgtEl>
                      <p:spTgt spid="101389"/>
                    </p:tgtEl>
                  </p:cond>
                </p:stCondLst>
                <p:endSync evt="end" delay="0">
                  <p:rtn val="all"/>
                </p:endSync>
                <p:childTnLst>
                  <p:par>
                    <p:cTn id="49" fill="hold" nodeType="clickPar">
                      <p:stCondLst>
                        <p:cond delay="0"/>
                      </p:stCondLst>
                      <p:childTnLst>
                        <p:par>
                          <p:cTn id="50" fill="hold" nodeType="withGroup">
                            <p:stCondLst>
                              <p:cond delay="0"/>
                            </p:stCondLst>
                            <p:childTnLst>
                              <p:par>
                                <p:cTn id="51" presetID="2" presetClass="mediacall" presetSubtype="0" fill="hold" nodeType="clickEffect">
                                  <p:stCondLst>
                                    <p:cond delay="0"/>
                                  </p:stCondLst>
                                  <p:childTnLst>
                                    <p:cmd type="call" cmd="togglePause">
                                      <p:cBhvr>
                                        <p:cTn id="52" dur="1" fill="hold"/>
                                        <p:tgtEl>
                                          <p:spTgt spid="101389"/>
                                        </p:tgtEl>
                                      </p:cBhvr>
                                    </p:cmd>
                                  </p:childTnLst>
                                </p:cTn>
                              </p:par>
                            </p:childTnLst>
                          </p:cTn>
                        </p:par>
                      </p:childTnLst>
                    </p:cTn>
                  </p:par>
                </p:childTnLst>
              </p:cTn>
              <p:nextCondLst>
                <p:cond evt="onClick" delay="0">
                  <p:tgtEl>
                    <p:spTgt spid="101389"/>
                  </p:tgtEl>
                </p:cond>
              </p:nextCondLst>
            </p:seq>
            <p:video>
              <p:cMediaNode>
                <p:cTn id="53" repeatCount="indefinite" fill="hold" display="0">
                  <p:stCondLst>
                    <p:cond delay="indefinite"/>
                  </p:stCondLst>
                  <p:endCondLst>
                    <p:cond evt="onPrev" delay="0">
                      <p:tgtEl>
                        <p:sldTgt/>
                      </p:tgtEl>
                    </p:cond>
                  </p:endCondLst>
                </p:cTn>
                <p:tgtEl>
                  <p:spTgt spid="101391"/>
                </p:tgtEl>
              </p:cMediaNode>
            </p:video>
            <p:seq concurrent="1" nextAc="seek">
              <p:cTn id="54" restart="whenNotActive" fill="hold" evtFilter="cancelBubble" nodeType="interactiveSeq">
                <p:stCondLst>
                  <p:cond evt="onClick" delay="0">
                    <p:tgtEl>
                      <p:spTgt spid="101391"/>
                    </p:tgtEl>
                  </p:cond>
                </p:stCondLst>
                <p:endSync evt="end" delay="0">
                  <p:rtn val="all"/>
                </p:endSync>
                <p:childTnLst>
                  <p:par>
                    <p:cTn id="55" fill="hold" nodeType="clickPar">
                      <p:stCondLst>
                        <p:cond delay="0"/>
                      </p:stCondLst>
                      <p:childTnLst>
                        <p:par>
                          <p:cTn id="56" fill="hold" nodeType="withGroup">
                            <p:stCondLst>
                              <p:cond delay="0"/>
                            </p:stCondLst>
                            <p:childTnLst>
                              <p:par>
                                <p:cTn id="57" presetID="2" presetClass="mediacall" presetSubtype="0" fill="hold" nodeType="clickEffect">
                                  <p:stCondLst>
                                    <p:cond delay="0"/>
                                  </p:stCondLst>
                                  <p:childTnLst>
                                    <p:cmd type="call" cmd="togglePause">
                                      <p:cBhvr>
                                        <p:cTn id="58" dur="1" fill="hold"/>
                                        <p:tgtEl>
                                          <p:spTgt spid="101391"/>
                                        </p:tgtEl>
                                      </p:cBhvr>
                                    </p:cmd>
                                  </p:childTnLst>
                                </p:cTn>
                              </p:par>
                            </p:childTnLst>
                          </p:cTn>
                        </p:par>
                      </p:childTnLst>
                    </p:cTn>
                  </p:par>
                </p:childTnLst>
              </p:cTn>
              <p:nextCondLst>
                <p:cond evt="onClick" delay="0">
                  <p:tgtEl>
                    <p:spTgt spid="101391"/>
                  </p:tgtEl>
                </p:cond>
              </p:nextCondLst>
            </p:seq>
            <p:video>
              <p:cMediaNode>
                <p:cTn id="59" repeatCount="indefinite" fill="hold" display="0">
                  <p:stCondLst>
                    <p:cond delay="indefinite"/>
                  </p:stCondLst>
                  <p:endCondLst>
                    <p:cond evt="onPrev" delay="0">
                      <p:tgtEl>
                        <p:sldTgt/>
                      </p:tgtEl>
                    </p:cond>
                  </p:endCondLst>
                </p:cTn>
                <p:tgtEl>
                  <p:spTgt spid="101393"/>
                </p:tgtEl>
              </p:cMediaNode>
            </p:video>
            <p:seq concurrent="1" nextAc="seek">
              <p:cTn id="60" restart="whenNotActive" fill="hold" evtFilter="cancelBubble" nodeType="interactiveSeq">
                <p:stCondLst>
                  <p:cond evt="onClick" delay="0">
                    <p:tgtEl>
                      <p:spTgt spid="101393"/>
                    </p:tgtEl>
                  </p:cond>
                </p:stCondLst>
                <p:endSync evt="end" delay="0">
                  <p:rtn val="all"/>
                </p:endSync>
                <p:childTnLst>
                  <p:par>
                    <p:cTn id="61" fill="hold" nodeType="clickPar">
                      <p:stCondLst>
                        <p:cond delay="0"/>
                      </p:stCondLst>
                      <p:childTnLst>
                        <p:par>
                          <p:cTn id="62" fill="hold" nodeType="withGroup">
                            <p:stCondLst>
                              <p:cond delay="0"/>
                            </p:stCondLst>
                            <p:childTnLst>
                              <p:par>
                                <p:cTn id="63" presetID="2" presetClass="mediacall" presetSubtype="0" fill="hold" nodeType="clickEffect">
                                  <p:stCondLst>
                                    <p:cond delay="0"/>
                                  </p:stCondLst>
                                  <p:childTnLst>
                                    <p:cmd type="call" cmd="togglePause">
                                      <p:cBhvr>
                                        <p:cTn id="64" dur="1" fill="hold"/>
                                        <p:tgtEl>
                                          <p:spTgt spid="101393"/>
                                        </p:tgtEl>
                                      </p:cBhvr>
                                    </p:cmd>
                                  </p:childTnLst>
                                </p:cTn>
                              </p:par>
                            </p:childTnLst>
                          </p:cTn>
                        </p:par>
                      </p:childTnLst>
                    </p:cTn>
                  </p:par>
                </p:childTnLst>
              </p:cTn>
              <p:nextCondLst>
                <p:cond evt="onClick" delay="0">
                  <p:tgtEl>
                    <p:spTgt spid="101393"/>
                  </p:tgtEl>
                </p:cond>
              </p:nextCondLst>
            </p:seq>
          </p:childTnLst>
        </p:cTn>
      </p:par>
    </p:tnLst>
    <p:bldLst>
      <p:bldP spid="101386" grpId="0" animBg="1"/>
      <p:bldP spid="101387" grpId="0" animBg="1"/>
      <p:bldP spid="101388" grpId="0" animBg="1"/>
      <p:bldP spid="101390" grpId="0"/>
      <p:bldP spid="101392" grpId="0"/>
      <p:bldP spid="10139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p:txBody>
          <a:bodyPr/>
          <a:lstStyle/>
          <a:p>
            <a:endParaRPr lang="de-DE"/>
          </a:p>
        </p:txBody>
      </p:sp>
      <p:pic>
        <p:nvPicPr>
          <p:cNvPr id="103429" name="Picture 5" descr="SimpleTerrainCPLIC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00" y="469900"/>
            <a:ext cx="6451600" cy="2935288"/>
          </a:xfrm>
          <a:prstGeom prst="rect">
            <a:avLst/>
          </a:prstGeom>
          <a:noFill/>
          <a:extLst>
            <a:ext uri="{909E8E84-426E-40DD-AFC4-6F175D3DCCD1}">
              <a14:hiddenFill xmlns:a14="http://schemas.microsoft.com/office/drawing/2010/main">
                <a:solidFill>
                  <a:srgbClr val="FFFFFF"/>
                </a:solidFill>
              </a14:hiddenFill>
            </a:ext>
          </a:extLst>
        </p:spPr>
      </p:pic>
      <p:pic>
        <p:nvPicPr>
          <p:cNvPr id="103431" name="Picture 7" descr="TP_tmp"/>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7288" y="4035425"/>
            <a:ext cx="2724150" cy="20955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sp>
        <p:nvSpPr>
          <p:cNvPr id="103432" name="Text Box 8"/>
          <p:cNvSpPr txBox="1">
            <a:spLocks noChangeArrowheads="1"/>
          </p:cNvSpPr>
          <p:nvPr/>
        </p:nvSpPr>
        <p:spPr bwMode="auto">
          <a:xfrm>
            <a:off x="450850" y="3656013"/>
            <a:ext cx="419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critical points as defined by the gradient</a:t>
            </a:r>
            <a:endParaRPr lang="de-DE" sz="1800" dirty="0"/>
          </a:p>
        </p:txBody>
      </p:sp>
      <p:grpSp>
        <p:nvGrpSpPr>
          <p:cNvPr id="103440" name="Group 16"/>
          <p:cNvGrpSpPr>
            <a:grpSpLocks/>
          </p:cNvGrpSpPr>
          <p:nvPr/>
        </p:nvGrpSpPr>
        <p:grpSpPr bwMode="auto">
          <a:xfrm>
            <a:off x="5330825" y="4264025"/>
            <a:ext cx="3643313" cy="1898650"/>
            <a:chOff x="3358" y="2781"/>
            <a:chExt cx="2295" cy="1196"/>
          </a:xfrm>
        </p:grpSpPr>
        <p:pic>
          <p:nvPicPr>
            <p:cNvPr id="10343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7" y="3116"/>
              <a:ext cx="1864" cy="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38" name="Rectangle 14"/>
            <p:cNvSpPr>
              <a:spLocks noChangeArrowheads="1"/>
            </p:cNvSpPr>
            <p:nvPr/>
          </p:nvSpPr>
          <p:spPr bwMode="auto">
            <a:xfrm>
              <a:off x="3358" y="2781"/>
              <a:ext cx="2295" cy="119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39" name="Text Box 15"/>
            <p:cNvSpPr txBox="1">
              <a:spLocks noChangeArrowheads="1"/>
            </p:cNvSpPr>
            <p:nvPr/>
          </p:nvSpPr>
          <p:spPr bwMode="auto">
            <a:xfrm>
              <a:off x="3382" y="2781"/>
              <a:ext cx="1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general vector fields</a:t>
              </a:r>
              <a:endParaRPr lang="de-DE" sz="1800" dirty="0"/>
            </a:p>
          </p:txBody>
        </p:sp>
      </p:grpSp>
      <p:grpSp>
        <p:nvGrpSpPr>
          <p:cNvPr id="103444" name="Group 20"/>
          <p:cNvGrpSpPr>
            <a:grpSpLocks/>
          </p:cNvGrpSpPr>
          <p:nvPr/>
        </p:nvGrpSpPr>
        <p:grpSpPr bwMode="auto">
          <a:xfrm>
            <a:off x="473075" y="4414838"/>
            <a:ext cx="1352550" cy="1778000"/>
            <a:chOff x="298" y="2781"/>
            <a:chExt cx="852" cy="1120"/>
          </a:xfrm>
        </p:grpSpPr>
        <p:pic>
          <p:nvPicPr>
            <p:cNvPr id="1034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 y="2781"/>
              <a:ext cx="852" cy="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41" name="Oval 17"/>
            <p:cNvSpPr>
              <a:spLocks noChangeArrowheads="1"/>
            </p:cNvSpPr>
            <p:nvPr/>
          </p:nvSpPr>
          <p:spPr bwMode="auto">
            <a:xfrm>
              <a:off x="646" y="3101"/>
              <a:ext cx="144" cy="144"/>
            </a:xfrm>
            <a:prstGeom prst="ellipse">
              <a:avLst/>
            </a:prstGeom>
            <a:gradFill rotWithShape="1">
              <a:gsLst>
                <a:gs pos="0">
                  <a:schemeClr val="folHlink">
                    <a:gamma/>
                    <a:tint val="10196"/>
                    <a:invGamma/>
                  </a:schemeClr>
                </a:gs>
                <a:gs pos="100000">
                  <a:schemeClr val="folHlink"/>
                </a:gs>
              </a:gsLst>
              <a:path path="shape">
                <a:fillToRect l="50000" t="50000" r="50000" b="50000"/>
              </a:path>
            </a:gra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3445" name="Group 21"/>
          <p:cNvGrpSpPr>
            <a:grpSpLocks/>
          </p:cNvGrpSpPr>
          <p:nvPr/>
        </p:nvGrpSpPr>
        <p:grpSpPr bwMode="auto">
          <a:xfrm>
            <a:off x="1992313" y="4414838"/>
            <a:ext cx="1387475" cy="1785937"/>
            <a:chOff x="1255" y="2781"/>
            <a:chExt cx="874" cy="1125"/>
          </a:xfrm>
        </p:grpSpPr>
        <p:pic>
          <p:nvPicPr>
            <p:cNvPr id="1034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 y="2781"/>
              <a:ext cx="874" cy="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42" name="Oval 18"/>
            <p:cNvSpPr>
              <a:spLocks noChangeArrowheads="1"/>
            </p:cNvSpPr>
            <p:nvPr/>
          </p:nvSpPr>
          <p:spPr bwMode="auto">
            <a:xfrm>
              <a:off x="1574" y="3101"/>
              <a:ext cx="144" cy="144"/>
            </a:xfrm>
            <a:prstGeom prst="ellipse">
              <a:avLst/>
            </a:prstGeom>
            <a:gradFill rotWithShape="1">
              <a:gsLst>
                <a:gs pos="0">
                  <a:srgbClr val="FFCC00">
                    <a:gamma/>
                    <a:tint val="10196"/>
                    <a:invGamma/>
                  </a:srgbClr>
                </a:gs>
                <a:gs pos="100000">
                  <a:srgbClr val="FFCC00"/>
                </a:gs>
              </a:gsLst>
              <a:path path="shape">
                <a:fillToRect l="50000" t="50000" r="50000" b="50000"/>
              </a:path>
            </a:gra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3446" name="Group 22"/>
          <p:cNvGrpSpPr>
            <a:grpSpLocks/>
          </p:cNvGrpSpPr>
          <p:nvPr/>
        </p:nvGrpSpPr>
        <p:grpSpPr bwMode="auto">
          <a:xfrm>
            <a:off x="3395663" y="4414838"/>
            <a:ext cx="1252537" cy="1782762"/>
            <a:chOff x="2139" y="2781"/>
            <a:chExt cx="789" cy="1123"/>
          </a:xfrm>
        </p:grpSpPr>
        <p:pic>
          <p:nvPicPr>
            <p:cNvPr id="10343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9" y="2781"/>
              <a:ext cx="789" cy="1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43" name="Oval 19"/>
            <p:cNvSpPr>
              <a:spLocks noChangeArrowheads="1"/>
            </p:cNvSpPr>
            <p:nvPr/>
          </p:nvSpPr>
          <p:spPr bwMode="auto">
            <a:xfrm>
              <a:off x="2468" y="3106"/>
              <a:ext cx="144" cy="144"/>
            </a:xfrm>
            <a:prstGeom prst="ellipse">
              <a:avLst/>
            </a:prstGeom>
            <a:gradFill rotWithShape="1">
              <a:gsLst>
                <a:gs pos="0">
                  <a:schemeClr val="hlink">
                    <a:gamma/>
                    <a:tint val="10196"/>
                    <a:invGamma/>
                  </a:schemeClr>
                </a:gs>
                <a:gs pos="100000">
                  <a:schemeClr val="hlink"/>
                </a:gs>
              </a:gsLst>
              <a:path path="shape">
                <a:fillToRect l="50000" t="50000" r="50000" b="50000"/>
              </a:path>
            </a:gra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34947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3440"/>
                                        </p:tgtEl>
                                        <p:attrNameLst>
                                          <p:attrName>style.visibility</p:attrName>
                                        </p:attrNameLst>
                                      </p:cBhvr>
                                      <p:to>
                                        <p:strVal val="visible"/>
                                      </p:to>
                                    </p:set>
                                    <p:animEffect transition="in" filter="fade">
                                      <p:cBhvr>
                                        <p:cTn id="7" dur="500"/>
                                        <p:tgtEl>
                                          <p:spTgt spid="103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endParaRPr lang="de-DE"/>
          </a:p>
        </p:txBody>
      </p:sp>
      <p:pic>
        <p:nvPicPr>
          <p:cNvPr id="1136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469900"/>
            <a:ext cx="64516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668" name="Rectangle 4"/>
          <p:cNvSpPr>
            <a:spLocks noChangeArrowheads="1"/>
          </p:cNvSpPr>
          <p:nvPr/>
        </p:nvSpPr>
        <p:spPr bwMode="auto">
          <a:xfrm>
            <a:off x="246063" y="3884613"/>
            <a:ext cx="4851400"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75000"/>
              </a:spcBef>
              <a:buClr>
                <a:schemeClr val="tx1"/>
              </a:buClr>
              <a:buSzPct val="60000"/>
              <a:buFont typeface="Wingdings" pitchFamily="2" charset="2"/>
              <a:buNone/>
            </a:pPr>
            <a:r>
              <a:rPr lang="en-US" sz="2400" dirty="0" err="1"/>
              <a:t>Separatrices</a:t>
            </a:r>
            <a:endParaRPr lang="en-US" sz="2400" dirty="0"/>
          </a:p>
          <a:p>
            <a:pPr marL="342900" indent="-342900" algn="l">
              <a:spcBef>
                <a:spcPct val="75000"/>
              </a:spcBef>
              <a:buClr>
                <a:schemeClr val="tx1"/>
              </a:buClr>
              <a:buSzPct val="60000"/>
              <a:buFont typeface="Wingdings" pitchFamily="2" charset="2"/>
              <a:buChar char="n"/>
            </a:pPr>
            <a:r>
              <a:rPr lang="en-US" sz="2400" dirty="0"/>
              <a:t>integral lines of the gradient</a:t>
            </a:r>
          </a:p>
          <a:p>
            <a:pPr marL="342900" indent="-342900" algn="l">
              <a:spcBef>
                <a:spcPct val="75000"/>
              </a:spcBef>
              <a:buClr>
                <a:schemeClr val="tx1"/>
              </a:buClr>
              <a:buSzPct val="60000"/>
              <a:buFont typeface="Wingdings" pitchFamily="2" charset="2"/>
              <a:buChar char="n"/>
            </a:pPr>
            <a:r>
              <a:rPr lang="en-US" sz="2400" dirty="0">
                <a:sym typeface="Wingdings" pitchFamily="2" charset="2"/>
              </a:rPr>
              <a:t> follow the steepest ascend</a:t>
            </a:r>
            <a:endParaRPr lang="en-US" sz="2400" dirty="0"/>
          </a:p>
          <a:p>
            <a:pPr marL="342900" indent="-342900" algn="l">
              <a:spcBef>
                <a:spcPct val="75000"/>
              </a:spcBef>
              <a:buClr>
                <a:schemeClr val="tx1"/>
              </a:buClr>
              <a:buSzPct val="60000"/>
              <a:buFont typeface="Wingdings" pitchFamily="2" charset="2"/>
              <a:buChar char="n"/>
            </a:pPr>
            <a:r>
              <a:rPr lang="en-US" sz="2400" dirty="0">
                <a:sym typeface="Wingdings" pitchFamily="2" charset="2"/>
              </a:rPr>
              <a:t> perpendicular to </a:t>
            </a:r>
            <a:r>
              <a:rPr lang="en-US" sz="2400" dirty="0" err="1">
                <a:sym typeface="Wingdings" pitchFamily="2" charset="2"/>
              </a:rPr>
              <a:t>isocontours</a:t>
            </a:r>
            <a:endParaRPr lang="en-US" sz="2400" dirty="0">
              <a:sym typeface="Wingdings" pitchFamily="2" charset="2"/>
            </a:endParaRPr>
          </a:p>
        </p:txBody>
      </p:sp>
      <p:pic>
        <p:nvPicPr>
          <p:cNvPr id="113670" name="Picture 3" descr="C:\Users\bzfguenh\Desktop\topoCryo\talk\terr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613" y="4340225"/>
            <a:ext cx="3968750"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800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2" name="Rectangle 4"/>
          <p:cNvSpPr>
            <a:spLocks noGrp="1" noChangeArrowheads="1"/>
          </p:cNvSpPr>
          <p:nvPr>
            <p:ph type="title"/>
          </p:nvPr>
        </p:nvSpPr>
        <p:spPr/>
        <p:txBody>
          <a:bodyPr/>
          <a:lstStyle/>
          <a:p>
            <a:r>
              <a:rPr lang="en-US"/>
              <a:t>Flow Visualization: Problems and Concepts</a:t>
            </a:r>
            <a:endParaRPr lang="de-DE"/>
          </a:p>
        </p:txBody>
      </p:sp>
      <p:sp>
        <p:nvSpPr>
          <p:cNvPr id="1374211" name="Rectangle 3"/>
          <p:cNvSpPr>
            <a:spLocks noGrp="1" noChangeArrowheads="1"/>
          </p:cNvSpPr>
          <p:nvPr>
            <p:ph idx="1"/>
          </p:nvPr>
        </p:nvSpPr>
        <p:spPr>
          <a:xfrm>
            <a:off x="250825" y="549275"/>
            <a:ext cx="8642350" cy="2320925"/>
          </a:xfrm>
        </p:spPr>
        <p:txBody>
          <a:bodyPr/>
          <a:lstStyle/>
          <a:p>
            <a:pPr>
              <a:lnSpc>
                <a:spcPct val="125000"/>
              </a:lnSpc>
            </a:pPr>
            <a:r>
              <a:rPr lang="en-US" sz="2000" b="1" dirty="0"/>
              <a:t>Bifurcations:</a:t>
            </a:r>
          </a:p>
          <a:p>
            <a:pPr lvl="1">
              <a:lnSpc>
                <a:spcPct val="125000"/>
              </a:lnSpc>
            </a:pPr>
            <a:r>
              <a:rPr lang="en-US" sz="1800" b="1" dirty="0"/>
              <a:t> fold bifurcations</a:t>
            </a:r>
            <a:r>
              <a:rPr lang="en-US" sz="1800" dirty="0"/>
              <a:t>: </a:t>
            </a:r>
          </a:p>
          <a:p>
            <a:pPr lvl="2">
              <a:lnSpc>
                <a:spcPct val="125000"/>
              </a:lnSpc>
            </a:pPr>
            <a:r>
              <a:rPr lang="en-US" sz="1600" dirty="0"/>
              <a:t>collapsing of a saddle with a source/sink/center and disappearance of both</a:t>
            </a:r>
          </a:p>
          <a:p>
            <a:pPr lvl="2">
              <a:lnSpc>
                <a:spcPct val="125000"/>
              </a:lnSpc>
            </a:pPr>
            <a:r>
              <a:rPr lang="en-US" sz="1600" dirty="0" smtClean="0"/>
              <a:t>reverse </a:t>
            </a:r>
            <a:r>
              <a:rPr lang="en-US" sz="1600" dirty="0"/>
              <a:t>process</a:t>
            </a:r>
            <a:endParaRPr lang="de-DE" sz="1600" dirty="0"/>
          </a:p>
        </p:txBody>
      </p:sp>
      <p:pic>
        <p:nvPicPr>
          <p:cNvPr id="1374213" name="SimpleFeatures2D.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2438400" y="3048000"/>
            <a:ext cx="4267200" cy="219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221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20000" fill="hold"/>
                                        <p:tgtEl>
                                          <p:spTgt spid="13742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374213"/>
                </p:tgtEl>
              </p:cMediaNode>
            </p:video>
            <p:seq concurrent="1" nextAc="seek">
              <p:cTn id="8" restart="whenNotActive" fill="hold" evtFilter="cancelBubble" nodeType="interactiveSeq">
                <p:stCondLst>
                  <p:cond evt="onClick" delay="0">
                    <p:tgtEl>
                      <p:spTgt spid="137421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374213"/>
                                        </p:tgtEl>
                                      </p:cBhvr>
                                    </p:cmd>
                                  </p:childTnLst>
                                </p:cTn>
                              </p:par>
                            </p:childTnLst>
                          </p:cTn>
                        </p:par>
                      </p:childTnLst>
                    </p:cTn>
                  </p:par>
                </p:childTnLst>
              </p:cTn>
              <p:nextCondLst>
                <p:cond evt="onClick" delay="0">
                  <p:tgtEl>
                    <p:spTgt spid="137421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2" name="Rectangle 10"/>
          <p:cNvSpPr>
            <a:spLocks noGrp="1" noChangeArrowheads="1"/>
          </p:cNvSpPr>
          <p:nvPr>
            <p:ph type="title"/>
          </p:nvPr>
        </p:nvSpPr>
        <p:spPr/>
        <p:txBody>
          <a:bodyPr/>
          <a:lstStyle/>
          <a:p>
            <a:endParaRPr lang="de-DE"/>
          </a:p>
        </p:txBody>
      </p:sp>
      <p:pic>
        <p:nvPicPr>
          <p:cNvPr id="1054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469900"/>
            <a:ext cx="64516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1" name="Rectangle 9"/>
          <p:cNvSpPr>
            <a:spLocks noChangeArrowheads="1"/>
          </p:cNvSpPr>
          <p:nvPr/>
        </p:nvSpPr>
        <p:spPr bwMode="auto">
          <a:xfrm>
            <a:off x="246063" y="3884613"/>
            <a:ext cx="4851400"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75000"/>
              </a:spcBef>
              <a:buClr>
                <a:schemeClr val="tx1"/>
              </a:buClr>
              <a:buSzPct val="60000"/>
              <a:buFont typeface="Wingdings" pitchFamily="2" charset="2"/>
              <a:buNone/>
            </a:pPr>
            <a:r>
              <a:rPr lang="en-US" sz="2400"/>
              <a:t>Separatrices</a:t>
            </a:r>
          </a:p>
          <a:p>
            <a:pPr marL="342900" indent="-342900" algn="l">
              <a:spcBef>
                <a:spcPct val="75000"/>
              </a:spcBef>
              <a:buClr>
                <a:schemeClr val="tx1"/>
              </a:buClr>
              <a:buSzPct val="60000"/>
              <a:buFont typeface="Wingdings" pitchFamily="2" charset="2"/>
              <a:buChar char="n"/>
            </a:pPr>
            <a:r>
              <a:rPr lang="en-US" sz="2400"/>
              <a:t>integral lines of the gradient</a:t>
            </a:r>
          </a:p>
          <a:p>
            <a:pPr marL="342900" indent="-342900" algn="l">
              <a:spcBef>
                <a:spcPct val="75000"/>
              </a:spcBef>
              <a:buClr>
                <a:schemeClr val="tx1"/>
              </a:buClr>
              <a:buSzPct val="60000"/>
              <a:buFont typeface="Wingdings" pitchFamily="2" charset="2"/>
              <a:buChar char="n"/>
            </a:pPr>
            <a:r>
              <a:rPr lang="en-US" sz="2400">
                <a:sym typeface="Wingdings" pitchFamily="2" charset="2"/>
              </a:rPr>
              <a:t> follow the steepest ascend</a:t>
            </a:r>
            <a:endParaRPr lang="en-US" sz="2400"/>
          </a:p>
          <a:p>
            <a:pPr marL="342900" indent="-342900" algn="l">
              <a:spcBef>
                <a:spcPct val="75000"/>
              </a:spcBef>
              <a:buClr>
                <a:schemeClr val="tx1"/>
              </a:buClr>
              <a:buSzPct val="60000"/>
              <a:buFont typeface="Wingdings" pitchFamily="2" charset="2"/>
              <a:buChar char="n"/>
            </a:pPr>
            <a:r>
              <a:rPr lang="en-US" sz="2400">
                <a:sym typeface="Wingdings" pitchFamily="2" charset="2"/>
              </a:rPr>
              <a:t> perpendicular to isocontours</a:t>
            </a:r>
          </a:p>
        </p:txBody>
      </p:sp>
      <p:sp>
        <p:nvSpPr>
          <p:cNvPr id="105483" name="Rectangle 11"/>
          <p:cNvSpPr>
            <a:spLocks noChangeArrowheads="1"/>
          </p:cNvSpPr>
          <p:nvPr/>
        </p:nvSpPr>
        <p:spPr bwMode="auto">
          <a:xfrm>
            <a:off x="5178425" y="3884613"/>
            <a:ext cx="3795713"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75000"/>
              </a:spcBef>
              <a:buClr>
                <a:schemeClr val="tx1"/>
              </a:buClr>
              <a:buSzPct val="60000"/>
              <a:buFont typeface="Wingdings" pitchFamily="2" charset="2"/>
              <a:buNone/>
            </a:pPr>
            <a:endParaRPr lang="en-US" sz="2400"/>
          </a:p>
          <a:p>
            <a:pPr marL="342900" indent="-342900" algn="l">
              <a:spcBef>
                <a:spcPct val="75000"/>
              </a:spcBef>
              <a:buClr>
                <a:schemeClr val="tx1"/>
              </a:buClr>
              <a:buSzPct val="60000"/>
              <a:buFont typeface="Wingdings" pitchFamily="2" charset="2"/>
              <a:buChar char="n"/>
            </a:pPr>
            <a:r>
              <a:rPr lang="en-US" sz="2400">
                <a:sym typeface="Wingdings" pitchFamily="2" charset="2"/>
              </a:rPr>
              <a:t>started at saddle points</a:t>
            </a:r>
          </a:p>
          <a:p>
            <a:pPr marL="342900" indent="-342900" algn="l">
              <a:spcBef>
                <a:spcPct val="75000"/>
              </a:spcBef>
              <a:buClr>
                <a:schemeClr val="tx1"/>
              </a:buClr>
              <a:buSzPct val="60000"/>
              <a:buFont typeface="Wingdings" pitchFamily="2" charset="2"/>
              <a:buChar char="n"/>
            </a:pPr>
            <a:r>
              <a:rPr lang="en-US" sz="2400">
                <a:sym typeface="Wingdings" pitchFamily="2" charset="2"/>
              </a:rPr>
              <a:t>extremal structures</a:t>
            </a:r>
          </a:p>
          <a:p>
            <a:pPr marL="742950" lvl="1" indent="-285750" algn="l">
              <a:spcBef>
                <a:spcPct val="20000"/>
              </a:spcBef>
              <a:buClr>
                <a:srgbClr val="7F7F7F"/>
              </a:buClr>
              <a:buSzPct val="55000"/>
              <a:buFont typeface="Wingdings" pitchFamily="2" charset="2"/>
              <a:buChar char="n"/>
            </a:pPr>
            <a:endParaRPr lang="de-DE" sz="2000"/>
          </a:p>
        </p:txBody>
      </p:sp>
    </p:spTree>
    <p:extLst>
      <p:ext uri="{BB962C8B-B14F-4D97-AF65-F5344CB8AC3E}">
        <p14:creationId xmlns:p14="http://schemas.microsoft.com/office/powerpoint/2010/main" val="295185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endParaRPr lang="de-DE"/>
          </a:p>
        </p:txBody>
      </p:sp>
      <p:sp>
        <p:nvSpPr>
          <p:cNvPr id="109572" name="Rectangle 4"/>
          <p:cNvSpPr>
            <a:spLocks noChangeArrowheads="1"/>
          </p:cNvSpPr>
          <p:nvPr/>
        </p:nvSpPr>
        <p:spPr bwMode="auto">
          <a:xfrm>
            <a:off x="246063" y="3884613"/>
            <a:ext cx="4851400"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75000"/>
              </a:spcBef>
              <a:buClr>
                <a:schemeClr val="tx1"/>
              </a:buClr>
              <a:buSzPct val="60000"/>
              <a:buFont typeface="Wingdings" pitchFamily="2" charset="2"/>
              <a:buNone/>
            </a:pPr>
            <a:r>
              <a:rPr lang="en-US" sz="2400"/>
              <a:t>Separatrices</a:t>
            </a:r>
          </a:p>
          <a:p>
            <a:pPr marL="342900" indent="-342900" algn="l">
              <a:spcBef>
                <a:spcPct val="75000"/>
              </a:spcBef>
              <a:buClr>
                <a:schemeClr val="tx1"/>
              </a:buClr>
              <a:buSzPct val="60000"/>
              <a:buFont typeface="Wingdings" pitchFamily="2" charset="2"/>
              <a:buChar char="n"/>
            </a:pPr>
            <a:r>
              <a:rPr lang="en-US" sz="2400"/>
              <a:t>integral lines of the gradient</a:t>
            </a:r>
          </a:p>
          <a:p>
            <a:pPr marL="342900" indent="-342900" algn="l">
              <a:spcBef>
                <a:spcPct val="75000"/>
              </a:spcBef>
              <a:buClr>
                <a:schemeClr val="tx1"/>
              </a:buClr>
              <a:buSzPct val="60000"/>
              <a:buFont typeface="Wingdings" pitchFamily="2" charset="2"/>
              <a:buChar char="n"/>
            </a:pPr>
            <a:r>
              <a:rPr lang="en-US" sz="2400">
                <a:sym typeface="Wingdings" pitchFamily="2" charset="2"/>
              </a:rPr>
              <a:t> follow the steepest ascend</a:t>
            </a:r>
            <a:endParaRPr lang="en-US" sz="2400"/>
          </a:p>
          <a:p>
            <a:pPr marL="342900" indent="-342900" algn="l">
              <a:spcBef>
                <a:spcPct val="75000"/>
              </a:spcBef>
              <a:buClr>
                <a:schemeClr val="tx1"/>
              </a:buClr>
              <a:buSzPct val="60000"/>
              <a:buFont typeface="Wingdings" pitchFamily="2" charset="2"/>
              <a:buChar char="n"/>
            </a:pPr>
            <a:r>
              <a:rPr lang="en-US" sz="2400">
                <a:sym typeface="Wingdings" pitchFamily="2" charset="2"/>
              </a:rPr>
              <a:t> perpendicular to isocontours</a:t>
            </a:r>
          </a:p>
        </p:txBody>
      </p:sp>
      <p:sp>
        <p:nvSpPr>
          <p:cNvPr id="109573" name="Rectangle 5"/>
          <p:cNvSpPr>
            <a:spLocks noChangeArrowheads="1"/>
          </p:cNvSpPr>
          <p:nvPr/>
        </p:nvSpPr>
        <p:spPr bwMode="auto">
          <a:xfrm>
            <a:off x="5178425" y="3884613"/>
            <a:ext cx="3795713"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75000"/>
              </a:spcBef>
              <a:buClr>
                <a:schemeClr val="tx1"/>
              </a:buClr>
              <a:buSzPct val="60000"/>
              <a:buFont typeface="Wingdings" pitchFamily="2" charset="2"/>
              <a:buNone/>
            </a:pPr>
            <a:endParaRPr lang="en-US" sz="2400"/>
          </a:p>
          <a:p>
            <a:pPr marL="342900" indent="-342900" algn="l">
              <a:spcBef>
                <a:spcPct val="75000"/>
              </a:spcBef>
              <a:buClr>
                <a:schemeClr val="tx1"/>
              </a:buClr>
              <a:buSzPct val="60000"/>
              <a:buFont typeface="Wingdings" pitchFamily="2" charset="2"/>
              <a:buChar char="n"/>
            </a:pPr>
            <a:r>
              <a:rPr lang="en-US" sz="2400">
                <a:sym typeface="Wingdings" pitchFamily="2" charset="2"/>
              </a:rPr>
              <a:t>started at saddle points</a:t>
            </a:r>
          </a:p>
          <a:p>
            <a:pPr marL="342900" indent="-342900" algn="l">
              <a:spcBef>
                <a:spcPct val="75000"/>
              </a:spcBef>
              <a:buClr>
                <a:schemeClr val="tx1"/>
              </a:buClr>
              <a:buSzPct val="60000"/>
              <a:buFont typeface="Wingdings" pitchFamily="2" charset="2"/>
              <a:buChar char="n"/>
            </a:pPr>
            <a:r>
              <a:rPr lang="en-US" sz="2400" b="1">
                <a:sym typeface="Wingdings" pitchFamily="2" charset="2"/>
              </a:rPr>
              <a:t>extremal structures</a:t>
            </a:r>
          </a:p>
          <a:p>
            <a:pPr marL="742950" lvl="1" indent="-285750" algn="l">
              <a:spcBef>
                <a:spcPct val="20000"/>
              </a:spcBef>
              <a:buClr>
                <a:srgbClr val="7F7F7F"/>
              </a:buClr>
              <a:buSzPct val="55000"/>
              <a:buFont typeface="Wingdings" pitchFamily="2" charset="2"/>
              <a:buChar char="n"/>
            </a:pPr>
            <a:endParaRPr lang="de-DE" sz="2000"/>
          </a:p>
        </p:txBody>
      </p:sp>
      <p:sp>
        <p:nvSpPr>
          <p:cNvPr id="109574" name="Rectangle 6"/>
          <p:cNvSpPr>
            <a:spLocks noChangeArrowheads="1"/>
          </p:cNvSpPr>
          <p:nvPr/>
        </p:nvSpPr>
        <p:spPr bwMode="auto">
          <a:xfrm>
            <a:off x="169863" y="4491038"/>
            <a:ext cx="4857750" cy="1822450"/>
          </a:xfrm>
          <a:prstGeom prst="rect">
            <a:avLst/>
          </a:prstGeom>
          <a:solidFill>
            <a:schemeClr val="bg1">
              <a:alpha val="7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5" name="Rectangle 7"/>
          <p:cNvSpPr>
            <a:spLocks noChangeArrowheads="1"/>
          </p:cNvSpPr>
          <p:nvPr/>
        </p:nvSpPr>
        <p:spPr bwMode="auto">
          <a:xfrm>
            <a:off x="5027613" y="4491038"/>
            <a:ext cx="4022725" cy="608012"/>
          </a:xfrm>
          <a:prstGeom prst="rect">
            <a:avLst/>
          </a:prstGeom>
          <a:solidFill>
            <a:schemeClr val="bg1">
              <a:alpha val="7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6" name="MaximumIntuition2D.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2295525" y="544513"/>
            <a:ext cx="45720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759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9574"/>
                                        </p:tgtEl>
                                        <p:attrNameLst>
                                          <p:attrName>style.visibility</p:attrName>
                                        </p:attrNameLst>
                                      </p:cBhvr>
                                      <p:to>
                                        <p:strVal val="visible"/>
                                      </p:to>
                                    </p:set>
                                    <p:animEffect transition="in" filter="fade">
                                      <p:cBhvr>
                                        <p:cTn id="7" dur="500"/>
                                        <p:tgtEl>
                                          <p:spTgt spid="1095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575"/>
                                        </p:tgtEl>
                                        <p:attrNameLst>
                                          <p:attrName>style.visibility</p:attrName>
                                        </p:attrNameLst>
                                      </p:cBhvr>
                                      <p:to>
                                        <p:strVal val="visible"/>
                                      </p:to>
                                    </p:set>
                                    <p:animEffect transition="in" filter="fade">
                                      <p:cBhvr>
                                        <p:cTn id="10" dur="500"/>
                                        <p:tgtEl>
                                          <p:spTgt spid="10957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576"/>
                                        </p:tgtEl>
                                        <p:attrNameLst>
                                          <p:attrName>style.visibility</p:attrName>
                                        </p:attrNameLst>
                                      </p:cBhvr>
                                      <p:to>
                                        <p:strVal val="visible"/>
                                      </p:to>
                                    </p:set>
                                  </p:childTnLst>
                                </p:cTn>
                              </p:par>
                            </p:childTnLst>
                          </p:cTn>
                        </p:par>
                        <p:par>
                          <p:cTn id="15" fill="hold" nodeType="afterGroup">
                            <p:stCondLst>
                              <p:cond delay="0"/>
                            </p:stCondLst>
                            <p:childTnLst>
                              <p:par>
                                <p:cTn id="16" presetID="1" presetClass="mediacall" presetSubtype="0" fill="hold" nodeType="afterEffect">
                                  <p:stCondLst>
                                    <p:cond delay="0"/>
                                  </p:stCondLst>
                                  <p:childTnLst>
                                    <p:cmd type="call" cmd="playFrom(0.0)">
                                      <p:cBhvr>
                                        <p:cTn id="17" dur="9360" fill="hold"/>
                                        <p:tgtEl>
                                          <p:spTgt spid="1095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8" fill="hold" display="0">
                  <p:stCondLst>
                    <p:cond delay="indefinite"/>
                  </p:stCondLst>
                  <p:endCondLst>
                    <p:cond evt="onNext" delay="0">
                      <p:tgtEl>
                        <p:sldTgt/>
                      </p:tgtEl>
                    </p:cond>
                    <p:cond evt="onPrev" delay="0">
                      <p:tgtEl>
                        <p:sldTgt/>
                      </p:tgtEl>
                    </p:cond>
                  </p:endCondLst>
                </p:cTn>
                <p:tgtEl>
                  <p:spTgt spid="109576"/>
                </p:tgtEl>
              </p:cMediaNode>
            </p:video>
            <p:seq concurrent="1" nextAc="seek">
              <p:cTn id="19" restart="whenNotActive" fill="hold" evtFilter="cancelBubble" nodeType="interactiveSeq">
                <p:stCondLst>
                  <p:cond evt="onClick" delay="0">
                    <p:tgtEl>
                      <p:spTgt spid="109576"/>
                    </p:tgtEl>
                  </p:cond>
                </p:stCondLst>
                <p:endSync evt="end" delay="0">
                  <p:rtn val="all"/>
                </p:endSync>
                <p:childTnLst>
                  <p:par>
                    <p:cTn id="20" fill="hold" nodeType="clickPar">
                      <p:stCondLst>
                        <p:cond delay="0"/>
                      </p:stCondLst>
                      <p:childTnLst>
                        <p:par>
                          <p:cTn id="21" fill="hold" nodeType="withGroup">
                            <p:stCondLst>
                              <p:cond delay="0"/>
                            </p:stCondLst>
                            <p:childTnLst>
                              <p:par>
                                <p:cTn id="22" presetID="2" presetClass="mediacall" presetSubtype="0" fill="hold" nodeType="clickEffect">
                                  <p:stCondLst>
                                    <p:cond delay="0"/>
                                  </p:stCondLst>
                                  <p:childTnLst>
                                    <p:cmd type="call" cmd="togglePause">
                                      <p:cBhvr>
                                        <p:cTn id="23" dur="1" fill="hold"/>
                                        <p:tgtEl>
                                          <p:spTgt spid="109576"/>
                                        </p:tgtEl>
                                      </p:cBhvr>
                                    </p:cmd>
                                  </p:childTnLst>
                                </p:cTn>
                              </p:par>
                            </p:childTnLst>
                          </p:cTn>
                        </p:par>
                      </p:childTnLst>
                    </p:cTn>
                  </p:par>
                </p:childTnLst>
              </p:cTn>
              <p:nextCondLst>
                <p:cond evt="onClick" delay="0">
                  <p:tgtEl>
                    <p:spTgt spid="109576"/>
                  </p:tgtEl>
                </p:cond>
              </p:nextCondLst>
            </p:seq>
          </p:childTnLst>
        </p:cTn>
      </p:par>
    </p:tnLst>
    <p:bldLst>
      <p:bldP spid="109574" grpId="0" animBg="1"/>
      <p:bldP spid="10957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endParaRPr lang="de-DE"/>
          </a:p>
        </p:txBody>
      </p:sp>
      <p:sp>
        <p:nvSpPr>
          <p:cNvPr id="110595" name="Rectangle 3"/>
          <p:cNvSpPr>
            <a:spLocks noChangeArrowheads="1"/>
          </p:cNvSpPr>
          <p:nvPr/>
        </p:nvSpPr>
        <p:spPr bwMode="auto">
          <a:xfrm>
            <a:off x="246063" y="3884613"/>
            <a:ext cx="4851400"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75000"/>
              </a:spcBef>
              <a:buClr>
                <a:schemeClr val="tx1"/>
              </a:buClr>
              <a:buSzPct val="60000"/>
              <a:buFont typeface="Wingdings" pitchFamily="2" charset="2"/>
              <a:buNone/>
            </a:pPr>
            <a:r>
              <a:rPr lang="en-US" sz="2400"/>
              <a:t>Separatrices</a:t>
            </a:r>
          </a:p>
          <a:p>
            <a:pPr marL="342900" indent="-342900" algn="l">
              <a:spcBef>
                <a:spcPct val="75000"/>
              </a:spcBef>
              <a:buClr>
                <a:schemeClr val="tx1"/>
              </a:buClr>
              <a:buSzPct val="60000"/>
              <a:buFont typeface="Wingdings" pitchFamily="2" charset="2"/>
              <a:buChar char="n"/>
            </a:pPr>
            <a:r>
              <a:rPr lang="en-US" sz="2400"/>
              <a:t>integral lines of the gradient</a:t>
            </a:r>
          </a:p>
          <a:p>
            <a:pPr marL="342900" indent="-342900" algn="l">
              <a:spcBef>
                <a:spcPct val="75000"/>
              </a:spcBef>
              <a:buClr>
                <a:schemeClr val="tx1"/>
              </a:buClr>
              <a:buSzPct val="60000"/>
              <a:buFont typeface="Wingdings" pitchFamily="2" charset="2"/>
              <a:buChar char="n"/>
            </a:pPr>
            <a:r>
              <a:rPr lang="en-US" sz="2400">
                <a:sym typeface="Wingdings" pitchFamily="2" charset="2"/>
              </a:rPr>
              <a:t> follow the steepest ascend</a:t>
            </a:r>
            <a:endParaRPr lang="en-US" sz="2400"/>
          </a:p>
          <a:p>
            <a:pPr marL="342900" indent="-342900" algn="l">
              <a:spcBef>
                <a:spcPct val="75000"/>
              </a:spcBef>
              <a:buClr>
                <a:schemeClr val="tx1"/>
              </a:buClr>
              <a:buSzPct val="60000"/>
              <a:buFont typeface="Wingdings" pitchFamily="2" charset="2"/>
              <a:buChar char="n"/>
            </a:pPr>
            <a:r>
              <a:rPr lang="en-US" sz="2400">
                <a:sym typeface="Wingdings" pitchFamily="2" charset="2"/>
              </a:rPr>
              <a:t> perpendicular to isocontours</a:t>
            </a:r>
          </a:p>
        </p:txBody>
      </p:sp>
      <p:sp>
        <p:nvSpPr>
          <p:cNvPr id="110596" name="Rectangle 4"/>
          <p:cNvSpPr>
            <a:spLocks noChangeArrowheads="1"/>
          </p:cNvSpPr>
          <p:nvPr/>
        </p:nvSpPr>
        <p:spPr bwMode="auto">
          <a:xfrm>
            <a:off x="5178425" y="3884613"/>
            <a:ext cx="3795713"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75000"/>
              </a:spcBef>
              <a:buClr>
                <a:schemeClr val="tx1"/>
              </a:buClr>
              <a:buSzPct val="60000"/>
              <a:buFont typeface="Wingdings" pitchFamily="2" charset="2"/>
              <a:buNone/>
            </a:pPr>
            <a:endParaRPr lang="en-US" sz="2400"/>
          </a:p>
          <a:p>
            <a:pPr marL="342900" indent="-342900" algn="l">
              <a:spcBef>
                <a:spcPct val="75000"/>
              </a:spcBef>
              <a:buClr>
                <a:schemeClr val="tx1"/>
              </a:buClr>
              <a:buSzPct val="60000"/>
              <a:buFont typeface="Wingdings" pitchFamily="2" charset="2"/>
              <a:buChar char="n"/>
            </a:pPr>
            <a:r>
              <a:rPr lang="en-US" sz="2400">
                <a:sym typeface="Wingdings" pitchFamily="2" charset="2"/>
              </a:rPr>
              <a:t>started at saddle points</a:t>
            </a:r>
          </a:p>
          <a:p>
            <a:pPr marL="342900" indent="-342900" algn="l">
              <a:spcBef>
                <a:spcPct val="75000"/>
              </a:spcBef>
              <a:buClr>
                <a:schemeClr val="tx1"/>
              </a:buClr>
              <a:buSzPct val="60000"/>
              <a:buFont typeface="Wingdings" pitchFamily="2" charset="2"/>
              <a:buChar char="n"/>
            </a:pPr>
            <a:r>
              <a:rPr lang="en-US" sz="2400" b="1">
                <a:sym typeface="Wingdings" pitchFamily="2" charset="2"/>
              </a:rPr>
              <a:t>extremal structures</a:t>
            </a:r>
          </a:p>
          <a:p>
            <a:pPr marL="742950" lvl="1" indent="-285750" algn="l">
              <a:spcBef>
                <a:spcPct val="20000"/>
              </a:spcBef>
              <a:buClr>
                <a:srgbClr val="7F7F7F"/>
              </a:buClr>
              <a:buSzPct val="55000"/>
              <a:buFont typeface="Wingdings" pitchFamily="2" charset="2"/>
              <a:buChar char="n"/>
            </a:pPr>
            <a:endParaRPr lang="de-DE" sz="2000"/>
          </a:p>
        </p:txBody>
      </p:sp>
      <p:sp>
        <p:nvSpPr>
          <p:cNvPr id="110597" name="Rectangle 5"/>
          <p:cNvSpPr>
            <a:spLocks noChangeArrowheads="1"/>
          </p:cNvSpPr>
          <p:nvPr/>
        </p:nvSpPr>
        <p:spPr bwMode="auto">
          <a:xfrm>
            <a:off x="169863" y="4491038"/>
            <a:ext cx="4857750" cy="1822450"/>
          </a:xfrm>
          <a:prstGeom prst="rect">
            <a:avLst/>
          </a:prstGeom>
          <a:solidFill>
            <a:schemeClr val="bg1">
              <a:alpha val="7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98" name="Rectangle 6"/>
          <p:cNvSpPr>
            <a:spLocks noChangeArrowheads="1"/>
          </p:cNvSpPr>
          <p:nvPr/>
        </p:nvSpPr>
        <p:spPr bwMode="auto">
          <a:xfrm>
            <a:off x="5027613" y="4491038"/>
            <a:ext cx="4022725" cy="608012"/>
          </a:xfrm>
          <a:prstGeom prst="rect">
            <a:avLst/>
          </a:prstGeom>
          <a:solidFill>
            <a:schemeClr val="bg1">
              <a:alpha val="7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10599" name="MaximumIntuition3D.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2295525" y="544513"/>
            <a:ext cx="45720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552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5680" fill="hold"/>
                                        <p:tgtEl>
                                          <p:spTgt spid="11059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10599"/>
                </p:tgtEl>
              </p:cMediaNode>
            </p:video>
            <p:seq concurrent="1" nextAc="seek">
              <p:cTn id="8" restart="whenNotActive" fill="hold" evtFilter="cancelBubble" nodeType="interactiveSeq">
                <p:stCondLst>
                  <p:cond evt="onClick" delay="0">
                    <p:tgtEl>
                      <p:spTgt spid="11059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10599"/>
                                        </p:tgtEl>
                                      </p:cBhvr>
                                    </p:cmd>
                                  </p:childTnLst>
                                </p:cTn>
                              </p:par>
                            </p:childTnLst>
                          </p:cTn>
                        </p:par>
                      </p:childTnLst>
                    </p:cTn>
                  </p:par>
                </p:childTnLst>
              </p:cTn>
              <p:nextCondLst>
                <p:cond evt="onClick" delay="0">
                  <p:tgtEl>
                    <p:spTgt spid="110599"/>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endParaRPr lang="de-DE"/>
          </a:p>
        </p:txBody>
      </p:sp>
      <p:pic>
        <p:nvPicPr>
          <p:cNvPr id="1126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469900"/>
            <a:ext cx="64516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44" name="Rectangle 4"/>
          <p:cNvSpPr>
            <a:spLocks noChangeArrowheads="1"/>
          </p:cNvSpPr>
          <p:nvPr/>
        </p:nvSpPr>
        <p:spPr bwMode="auto">
          <a:xfrm>
            <a:off x="246063" y="3884613"/>
            <a:ext cx="4851400"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75000"/>
              </a:spcBef>
              <a:buClr>
                <a:schemeClr val="tx1"/>
              </a:buClr>
              <a:buSzPct val="60000"/>
              <a:buFont typeface="Wingdings" pitchFamily="2" charset="2"/>
              <a:buNone/>
            </a:pPr>
            <a:r>
              <a:rPr lang="en-US" sz="2400"/>
              <a:t>Separatrices</a:t>
            </a:r>
          </a:p>
          <a:p>
            <a:pPr marL="342900" indent="-342900" algn="l">
              <a:spcBef>
                <a:spcPct val="75000"/>
              </a:spcBef>
              <a:buClr>
                <a:schemeClr val="tx1"/>
              </a:buClr>
              <a:buSzPct val="60000"/>
              <a:buFont typeface="Wingdings" pitchFamily="2" charset="2"/>
              <a:buChar char="n"/>
            </a:pPr>
            <a:r>
              <a:rPr lang="en-US" sz="2400"/>
              <a:t>integral lines of the gradient</a:t>
            </a:r>
          </a:p>
          <a:p>
            <a:pPr marL="342900" indent="-342900" algn="l">
              <a:spcBef>
                <a:spcPct val="75000"/>
              </a:spcBef>
              <a:buClr>
                <a:schemeClr val="tx1"/>
              </a:buClr>
              <a:buSzPct val="60000"/>
              <a:buFont typeface="Wingdings" pitchFamily="2" charset="2"/>
              <a:buChar char="n"/>
            </a:pPr>
            <a:r>
              <a:rPr lang="en-US" sz="2400">
                <a:sym typeface="Wingdings" pitchFamily="2" charset="2"/>
              </a:rPr>
              <a:t>started at saddle points</a:t>
            </a:r>
            <a:endParaRPr lang="en-US" sz="2400"/>
          </a:p>
          <a:p>
            <a:pPr marL="342900" indent="-342900" algn="l">
              <a:spcBef>
                <a:spcPct val="75000"/>
              </a:spcBef>
              <a:buClr>
                <a:schemeClr val="tx1"/>
              </a:buClr>
              <a:buSzPct val="60000"/>
              <a:buFont typeface="Wingdings" pitchFamily="2" charset="2"/>
              <a:buChar char="n"/>
            </a:pPr>
            <a:r>
              <a:rPr lang="en-US" sz="2400">
                <a:sym typeface="Wingdings" pitchFamily="2" charset="2"/>
              </a:rPr>
              <a:t>extremal structures</a:t>
            </a:r>
          </a:p>
        </p:txBody>
      </p:sp>
      <p:sp>
        <p:nvSpPr>
          <p:cNvPr id="112645" name="Rectangle 5"/>
          <p:cNvSpPr>
            <a:spLocks noChangeArrowheads="1"/>
          </p:cNvSpPr>
          <p:nvPr/>
        </p:nvSpPr>
        <p:spPr bwMode="auto">
          <a:xfrm>
            <a:off x="5178425" y="3884613"/>
            <a:ext cx="3795713"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75000"/>
              </a:spcBef>
              <a:buClr>
                <a:schemeClr val="tx1"/>
              </a:buClr>
              <a:buSzPct val="60000"/>
              <a:buFont typeface="Wingdings" pitchFamily="2" charset="2"/>
              <a:buNone/>
            </a:pPr>
            <a:endParaRPr lang="en-US" sz="2400" dirty="0"/>
          </a:p>
          <a:p>
            <a:pPr marL="342900" indent="-342900" algn="l">
              <a:spcBef>
                <a:spcPct val="75000"/>
              </a:spcBef>
              <a:buClr>
                <a:schemeClr val="tx1"/>
              </a:buClr>
              <a:buSzPct val="60000"/>
              <a:buFont typeface="Wingdings" pitchFamily="2" charset="2"/>
              <a:buChar char="n"/>
            </a:pPr>
            <a:r>
              <a:rPr lang="en-US" sz="2400" dirty="0"/>
              <a:t>global structures</a:t>
            </a:r>
            <a:br>
              <a:rPr lang="en-US" sz="2400" dirty="0"/>
            </a:br>
            <a:r>
              <a:rPr lang="en-US" sz="1600" dirty="0"/>
              <a:t>we cannot decide locally, whether a point is on a </a:t>
            </a:r>
            <a:r>
              <a:rPr lang="en-US" sz="1600" dirty="0" err="1"/>
              <a:t>separatrix</a:t>
            </a:r>
            <a:r>
              <a:rPr lang="en-US" sz="1600" dirty="0"/>
              <a:t> or not.</a:t>
            </a:r>
          </a:p>
          <a:p>
            <a:pPr marL="342900" indent="-342900" algn="l">
              <a:spcBef>
                <a:spcPct val="75000"/>
              </a:spcBef>
              <a:buClr>
                <a:schemeClr val="tx1"/>
              </a:buClr>
              <a:buSzPct val="60000"/>
              <a:buFont typeface="Wingdings" pitchFamily="2" charset="2"/>
              <a:buChar char="n"/>
            </a:pPr>
            <a:r>
              <a:rPr lang="en-US" sz="2400" dirty="0"/>
              <a:t>parallel computation limited</a:t>
            </a:r>
            <a:endParaRPr lang="de-DE" sz="2400" dirty="0"/>
          </a:p>
        </p:txBody>
      </p:sp>
    </p:spTree>
    <p:extLst>
      <p:ext uri="{BB962C8B-B14F-4D97-AF65-F5344CB8AC3E}">
        <p14:creationId xmlns:p14="http://schemas.microsoft.com/office/powerpoint/2010/main" val="4153197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endParaRPr lang="de-DE"/>
          </a:p>
        </p:txBody>
      </p:sp>
      <p:pic>
        <p:nvPicPr>
          <p:cNvPr id="4098" name="Picture 2" descr="D:\Projekte\TopoXD\Vorträge\Joint Lecture 05.10.2011\ExtraShots\SimpleTerrainDiscre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043" y="1546927"/>
            <a:ext cx="4597957" cy="3025073"/>
          </a:xfrm>
          <a:prstGeom prst="rect">
            <a:avLst/>
          </a:prstGeom>
          <a:noFill/>
          <a:extLst>
            <a:ext uri="{909E8E84-426E-40DD-AFC4-6F175D3DCCD1}">
              <a14:hiddenFill xmlns:a14="http://schemas.microsoft.com/office/drawing/2010/main">
                <a:solidFill>
                  <a:srgbClr val="FFFFFF"/>
                </a:solidFill>
              </a14:hiddenFill>
            </a:ext>
          </a:extLst>
        </p:spPr>
      </p:pic>
      <p:pic>
        <p:nvPicPr>
          <p:cNvPr id="1126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133600"/>
            <a:ext cx="4008761"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70462" y="4387334"/>
            <a:ext cx="1877437" cy="369332"/>
          </a:xfrm>
          <a:prstGeom prst="rect">
            <a:avLst/>
          </a:prstGeom>
          <a:noFill/>
        </p:spPr>
        <p:txBody>
          <a:bodyPr wrap="none" rtlCol="0">
            <a:spAutoFit/>
          </a:bodyPr>
          <a:lstStyle/>
          <a:p>
            <a:r>
              <a:rPr lang="en-US" sz="1800" dirty="0" smtClean="0"/>
              <a:t>Continuous view</a:t>
            </a:r>
            <a:endParaRPr lang="en-US" sz="1800" dirty="0"/>
          </a:p>
        </p:txBody>
      </p:sp>
      <p:sp>
        <p:nvSpPr>
          <p:cNvPr id="8" name="TextBox 7"/>
          <p:cNvSpPr txBox="1"/>
          <p:nvPr/>
        </p:nvSpPr>
        <p:spPr>
          <a:xfrm>
            <a:off x="6066603" y="4387334"/>
            <a:ext cx="1556836" cy="369332"/>
          </a:xfrm>
          <a:prstGeom prst="rect">
            <a:avLst/>
          </a:prstGeom>
          <a:noFill/>
        </p:spPr>
        <p:txBody>
          <a:bodyPr wrap="none" rtlCol="0">
            <a:spAutoFit/>
          </a:bodyPr>
          <a:lstStyle/>
          <a:p>
            <a:r>
              <a:rPr lang="en-US" sz="1800" dirty="0" smtClean="0"/>
              <a:t>Discrete view</a:t>
            </a:r>
            <a:endParaRPr lang="en-US" sz="1800" dirty="0"/>
          </a:p>
        </p:txBody>
      </p:sp>
    </p:spTree>
    <p:extLst>
      <p:ext uri="{BB962C8B-B14F-4D97-AF65-F5344CB8AC3E}">
        <p14:creationId xmlns:p14="http://schemas.microsoft.com/office/powerpoint/2010/main" val="65401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Projekte\TopoXD\Vorträge\Joint Lecture 05.10.2011\ExtraShots\SimpleTerrainDiscre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043" y="1546927"/>
            <a:ext cx="4597957" cy="3025073"/>
          </a:xfrm>
          <a:prstGeom prst="rect">
            <a:avLst/>
          </a:prstGeom>
          <a:noFill/>
          <a:extLst>
            <a:ext uri="{909E8E84-426E-40DD-AFC4-6F175D3DCCD1}">
              <a14:hiddenFill xmlns:a14="http://schemas.microsoft.com/office/drawing/2010/main">
                <a:solidFill>
                  <a:srgbClr val="FFFFFF"/>
                </a:solidFill>
              </a14:hiddenFill>
            </a:ext>
          </a:extLst>
        </p:spPr>
      </p:pic>
      <p:sp>
        <p:nvSpPr>
          <p:cNvPr id="64514" name="Rectangle 2"/>
          <p:cNvSpPr>
            <a:spLocks noGrp="1" noChangeArrowheads="1"/>
          </p:cNvSpPr>
          <p:nvPr>
            <p:ph type="title"/>
          </p:nvPr>
        </p:nvSpPr>
        <p:spPr/>
        <p:txBody>
          <a:bodyPr/>
          <a:lstStyle/>
          <a:p>
            <a:r>
              <a:rPr lang="en-US" dirty="0"/>
              <a:t>Discrete Morse Theory</a:t>
            </a:r>
          </a:p>
        </p:txBody>
      </p:sp>
      <p:sp>
        <p:nvSpPr>
          <p:cNvPr id="64515" name="Rectangle 3"/>
          <p:cNvSpPr>
            <a:spLocks noGrp="1" noChangeArrowheads="1"/>
          </p:cNvSpPr>
          <p:nvPr>
            <p:ph idx="1"/>
          </p:nvPr>
        </p:nvSpPr>
        <p:spPr/>
        <p:txBody>
          <a:bodyPr/>
          <a:lstStyle/>
          <a:p>
            <a:r>
              <a:rPr lang="en-US" dirty="0"/>
              <a:t>Using discrete Morse theory (R. Forman)</a:t>
            </a:r>
          </a:p>
          <a:p>
            <a:pPr marL="0" indent="0">
              <a:buNone/>
            </a:pPr>
            <a:endParaRPr lang="en-US" dirty="0"/>
          </a:p>
          <a:p>
            <a:r>
              <a:rPr lang="en-US" dirty="0"/>
              <a:t>completely </a:t>
            </a:r>
            <a:r>
              <a:rPr lang="en-US" dirty="0" smtClean="0"/>
              <a:t>combinatorial</a:t>
            </a:r>
          </a:p>
          <a:p>
            <a:r>
              <a:rPr lang="en-US" dirty="0" smtClean="0"/>
              <a:t>no </a:t>
            </a:r>
            <a:r>
              <a:rPr lang="en-US" dirty="0" err="1"/>
              <a:t>numerics</a:t>
            </a:r>
            <a:endParaRPr lang="en-US" dirty="0"/>
          </a:p>
          <a:p>
            <a:r>
              <a:rPr lang="en-US" dirty="0"/>
              <a:t>no derivatives</a:t>
            </a:r>
          </a:p>
          <a:p>
            <a:r>
              <a:rPr lang="en-US" dirty="0"/>
              <a:t>no interpolation</a:t>
            </a:r>
          </a:p>
          <a:p>
            <a:r>
              <a:rPr lang="en-US" dirty="0"/>
              <a:t>no integration of </a:t>
            </a:r>
            <a:r>
              <a:rPr lang="en-US" dirty="0" err="1"/>
              <a:t>separatrices</a:t>
            </a:r>
            <a:endParaRPr lang="en-US" dirty="0"/>
          </a:p>
          <a:p>
            <a:r>
              <a:rPr lang="en-US" b="1" dirty="0"/>
              <a:t>no parameters</a:t>
            </a:r>
          </a:p>
        </p:txBody>
      </p:sp>
      <p:sp>
        <p:nvSpPr>
          <p:cNvPr id="6" name="TextBox 5"/>
          <p:cNvSpPr txBox="1"/>
          <p:nvPr/>
        </p:nvSpPr>
        <p:spPr>
          <a:xfrm>
            <a:off x="6066603" y="4387334"/>
            <a:ext cx="1556836" cy="369332"/>
          </a:xfrm>
          <a:prstGeom prst="rect">
            <a:avLst/>
          </a:prstGeom>
          <a:noFill/>
        </p:spPr>
        <p:txBody>
          <a:bodyPr wrap="none" rtlCol="0">
            <a:spAutoFit/>
          </a:bodyPr>
          <a:lstStyle/>
          <a:p>
            <a:r>
              <a:rPr lang="en-US" sz="1800" dirty="0" smtClean="0"/>
              <a:t>Discrete view</a:t>
            </a:r>
            <a:endParaRPr lang="en-US" sz="1800" dirty="0"/>
          </a:p>
        </p:txBody>
      </p:sp>
    </p:spTree>
    <p:extLst>
      <p:ext uri="{BB962C8B-B14F-4D97-AF65-F5344CB8AC3E}">
        <p14:creationId xmlns:p14="http://schemas.microsoft.com/office/powerpoint/2010/main" val="94261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4" name="Picture 3" descr="K:\people\david\documents\Project_MPI_Cryo\CellStructures\talk\2009-07-17-SGP\exampleCombTop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504950"/>
            <a:ext cx="5572125"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5" name="Gruppieren 12"/>
          <p:cNvGrpSpPr>
            <a:grpSpLocks/>
          </p:cNvGrpSpPr>
          <p:nvPr/>
        </p:nvGrpSpPr>
        <p:grpSpPr bwMode="auto">
          <a:xfrm>
            <a:off x="6215063" y="1447802"/>
            <a:ext cx="2571750" cy="1477328"/>
            <a:chOff x="6215074" y="2428868"/>
            <a:chExt cx="2571736" cy="1476692"/>
          </a:xfrm>
        </p:grpSpPr>
        <p:sp>
          <p:nvSpPr>
            <p:cNvPr id="122886" name="Textfeld 7"/>
            <p:cNvSpPr txBox="1">
              <a:spLocks noChangeArrowheads="1"/>
            </p:cNvSpPr>
            <p:nvPr/>
          </p:nvSpPr>
          <p:spPr bwMode="auto">
            <a:xfrm>
              <a:off x="6215074" y="2428868"/>
              <a:ext cx="2571736" cy="147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sz="1800" dirty="0">
                  <a:latin typeface="Calibri" pitchFamily="34" charset="0"/>
                </a:rPr>
                <a:t>Representation:</a:t>
              </a:r>
            </a:p>
            <a:p>
              <a:endParaRPr lang="en-US" sz="1800" dirty="0">
                <a:latin typeface="Calibri" pitchFamily="34" charset="0"/>
              </a:endParaRPr>
            </a:p>
            <a:p>
              <a:r>
                <a:rPr lang="en-US" sz="1800" dirty="0">
                  <a:latin typeface="Calibri" pitchFamily="34" charset="0"/>
                </a:rPr>
                <a:t>Minima 	       </a:t>
              </a:r>
              <a:r>
                <a:rPr lang="en-US" sz="1800" dirty="0" smtClean="0">
                  <a:latin typeface="Calibri" pitchFamily="34" charset="0"/>
                </a:rPr>
                <a:t> Vertices</a:t>
              </a:r>
              <a:endParaRPr lang="en-US" sz="1800" dirty="0">
                <a:latin typeface="Calibri" pitchFamily="34" charset="0"/>
              </a:endParaRPr>
            </a:p>
            <a:p>
              <a:r>
                <a:rPr lang="en-US" sz="1800" dirty="0">
                  <a:latin typeface="Calibri" pitchFamily="34" charset="0"/>
                </a:rPr>
                <a:t>Saddles           </a:t>
              </a:r>
              <a:r>
                <a:rPr lang="en-US" sz="1800" dirty="0" smtClean="0">
                  <a:latin typeface="Calibri" pitchFamily="34" charset="0"/>
                </a:rPr>
                <a:t> Edges</a:t>
              </a:r>
              <a:endParaRPr lang="en-US" sz="1800" dirty="0">
                <a:latin typeface="Calibri" pitchFamily="34" charset="0"/>
              </a:endParaRPr>
            </a:p>
            <a:p>
              <a:r>
                <a:rPr lang="en-US" sz="1800" dirty="0">
                  <a:latin typeface="Calibri" pitchFamily="34" charset="0"/>
                </a:rPr>
                <a:t>Maxima          </a:t>
              </a:r>
              <a:r>
                <a:rPr lang="en-US" sz="1800" dirty="0" smtClean="0">
                  <a:latin typeface="Calibri" pitchFamily="34" charset="0"/>
                </a:rPr>
                <a:t> Triangles</a:t>
              </a:r>
              <a:endParaRPr lang="de-DE" sz="1800" dirty="0">
                <a:latin typeface="Calibri" pitchFamily="34" charset="0"/>
              </a:endParaRPr>
            </a:p>
          </p:txBody>
        </p:sp>
        <p:cxnSp>
          <p:nvCxnSpPr>
            <p:cNvPr id="10" name="Gerade Verbindung mit Pfeil 9"/>
            <p:cNvCxnSpPr/>
            <p:nvPr/>
          </p:nvCxnSpPr>
          <p:spPr>
            <a:xfrm>
              <a:off x="7156456" y="3171499"/>
              <a:ext cx="357186" cy="1587"/>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a:off x="7165981" y="3442845"/>
              <a:ext cx="357186" cy="1586"/>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a:off x="7169156" y="3731646"/>
              <a:ext cx="357186" cy="1586"/>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5" name="Textfeld 14"/>
          <p:cNvSpPr txBox="1"/>
          <p:nvPr/>
        </p:nvSpPr>
        <p:spPr>
          <a:xfrm>
            <a:off x="5214938" y="3233738"/>
            <a:ext cx="3714750" cy="646331"/>
          </a:xfrm>
          <a:prstGeom prst="rect">
            <a:avLst/>
          </a:prstGeom>
          <a:noFill/>
        </p:spPr>
        <p:txBody>
          <a:bodyPr>
            <a:spAutoFit/>
          </a:bodyPr>
          <a:lstStyle/>
          <a:p>
            <a:pPr algn="l" fontAlgn="auto">
              <a:spcBef>
                <a:spcPts val="0"/>
              </a:spcBef>
              <a:spcAft>
                <a:spcPts val="0"/>
              </a:spcAft>
              <a:defRPr/>
            </a:pPr>
            <a:r>
              <a:rPr lang="en-US" sz="1800" dirty="0">
                <a:solidFill>
                  <a:srgbClr val="FF0000"/>
                </a:solidFill>
                <a:latin typeface="+mn-lt"/>
                <a:cs typeface="+mn-cs"/>
              </a:rPr>
              <a:t>Maximal </a:t>
            </a:r>
            <a:r>
              <a:rPr lang="en-US" sz="1800" dirty="0" smtClean="0">
                <a:solidFill>
                  <a:srgbClr val="FF0000"/>
                </a:solidFill>
                <a:latin typeface="+mn-lt"/>
                <a:cs typeface="+mn-cs"/>
              </a:rPr>
              <a:t>line:</a:t>
            </a:r>
          </a:p>
          <a:p>
            <a:pPr algn="l" fontAlgn="auto">
              <a:spcBef>
                <a:spcPts val="0"/>
              </a:spcBef>
              <a:spcAft>
                <a:spcPts val="0"/>
              </a:spcAft>
              <a:defRPr/>
            </a:pPr>
            <a:r>
              <a:rPr lang="en-US" sz="1800" dirty="0" smtClean="0">
                <a:latin typeface="+mn-lt"/>
                <a:cs typeface="+mn-cs"/>
              </a:rPr>
              <a:t>sequence </a:t>
            </a:r>
            <a:r>
              <a:rPr lang="en-US" sz="1800" dirty="0">
                <a:latin typeface="+mn-lt"/>
                <a:cs typeface="+mn-cs"/>
              </a:rPr>
              <a:t>edge – triangle links</a:t>
            </a:r>
            <a:endParaRPr lang="de-DE" sz="1800" dirty="0">
              <a:latin typeface="+mn-lt"/>
              <a:cs typeface="+mn-cs"/>
            </a:endParaRPr>
          </a:p>
        </p:txBody>
      </p:sp>
      <p:sp>
        <p:nvSpPr>
          <p:cNvPr id="17" name="Textfeld 16"/>
          <p:cNvSpPr txBox="1"/>
          <p:nvPr/>
        </p:nvSpPr>
        <p:spPr>
          <a:xfrm>
            <a:off x="5214938" y="4144963"/>
            <a:ext cx="3714750" cy="646331"/>
          </a:xfrm>
          <a:prstGeom prst="rect">
            <a:avLst/>
          </a:prstGeom>
          <a:noFill/>
        </p:spPr>
        <p:txBody>
          <a:bodyPr>
            <a:spAutoFit/>
          </a:bodyPr>
          <a:lstStyle/>
          <a:p>
            <a:pPr algn="l" fontAlgn="auto">
              <a:spcBef>
                <a:spcPts val="0"/>
              </a:spcBef>
              <a:spcAft>
                <a:spcPts val="0"/>
              </a:spcAft>
              <a:defRPr/>
            </a:pPr>
            <a:r>
              <a:rPr lang="en-US" sz="1800" dirty="0">
                <a:solidFill>
                  <a:srgbClr val="0070C0"/>
                </a:solidFill>
                <a:latin typeface="+mn-lt"/>
                <a:cs typeface="+mn-cs"/>
              </a:rPr>
              <a:t>Minimal </a:t>
            </a:r>
            <a:r>
              <a:rPr lang="en-US" sz="1800" dirty="0" smtClean="0">
                <a:solidFill>
                  <a:srgbClr val="0070C0"/>
                </a:solidFill>
                <a:latin typeface="+mn-lt"/>
                <a:cs typeface="+mn-cs"/>
              </a:rPr>
              <a:t>line:</a:t>
            </a:r>
          </a:p>
          <a:p>
            <a:pPr algn="l" fontAlgn="auto">
              <a:spcBef>
                <a:spcPts val="0"/>
              </a:spcBef>
              <a:spcAft>
                <a:spcPts val="0"/>
              </a:spcAft>
              <a:defRPr/>
            </a:pPr>
            <a:r>
              <a:rPr lang="en-US" sz="1800" dirty="0" smtClean="0">
                <a:latin typeface="+mn-lt"/>
                <a:cs typeface="+mn-cs"/>
              </a:rPr>
              <a:t>sequence </a:t>
            </a:r>
            <a:r>
              <a:rPr lang="en-US" sz="1800" dirty="0">
                <a:latin typeface="+mn-lt"/>
                <a:cs typeface="+mn-cs"/>
              </a:rPr>
              <a:t>edge – vertex links</a:t>
            </a:r>
            <a:endParaRPr lang="de-DE" sz="1800" dirty="0">
              <a:latin typeface="+mn-lt"/>
              <a:cs typeface="+mn-cs"/>
            </a:endParaRPr>
          </a:p>
        </p:txBody>
      </p:sp>
      <p:sp>
        <p:nvSpPr>
          <p:cNvPr id="14" name="Text Box 7"/>
          <p:cNvSpPr txBox="1">
            <a:spLocks noChangeArrowheads="1"/>
          </p:cNvSpPr>
          <p:nvPr/>
        </p:nvSpPr>
        <p:spPr bwMode="auto">
          <a:xfrm>
            <a:off x="1752600" y="5064125"/>
            <a:ext cx="3429000" cy="923330"/>
          </a:xfrm>
          <a:prstGeom prst="rect">
            <a:avLst/>
          </a:prstGeom>
          <a:noFill/>
          <a:ln w="38100">
            <a:noFill/>
            <a:miter lim="800000"/>
            <a:headEnd/>
            <a:tailEnd/>
          </a:ln>
          <a:effectLst/>
        </p:spPr>
        <p:txBody>
          <a:bodyPr>
            <a:spAutoFit/>
          </a:bodyPr>
          <a:lstStyle/>
          <a:p>
            <a:pPr algn="ctr" fontAlgn="auto">
              <a:spcBef>
                <a:spcPts val="0"/>
              </a:spcBef>
              <a:spcAft>
                <a:spcPts val="0"/>
              </a:spcAft>
              <a:defRPr/>
            </a:pPr>
            <a:r>
              <a:rPr lang="en-US" sz="1800" dirty="0">
                <a:latin typeface="+mn-lt"/>
                <a:cs typeface="+mn-cs"/>
              </a:rPr>
              <a:t>Combinatorial representation </a:t>
            </a:r>
          </a:p>
          <a:p>
            <a:pPr algn="ctr" fontAlgn="auto">
              <a:spcBef>
                <a:spcPts val="0"/>
              </a:spcBef>
              <a:spcAft>
                <a:spcPts val="0"/>
              </a:spcAft>
              <a:defRPr/>
            </a:pPr>
            <a:r>
              <a:rPr lang="en-US" sz="1800" dirty="0">
                <a:latin typeface="+mn-lt"/>
                <a:cs typeface="+mn-cs"/>
              </a:rPr>
              <a:t>of critical points and </a:t>
            </a:r>
            <a:r>
              <a:rPr lang="en-US" sz="1800" dirty="0" err="1" smtClean="0">
                <a:latin typeface="+mn-lt"/>
                <a:cs typeface="+mn-cs"/>
              </a:rPr>
              <a:t>separatrices</a:t>
            </a:r>
            <a:endParaRPr lang="en-US" sz="1800" dirty="0">
              <a:latin typeface="+mn-lt"/>
              <a:cs typeface="+mn-cs"/>
            </a:endParaRPr>
          </a:p>
        </p:txBody>
      </p:sp>
      <p:sp>
        <p:nvSpPr>
          <p:cNvPr id="122893" name="Rectangle 13"/>
          <p:cNvSpPr>
            <a:spLocks noGrp="1" noChangeArrowheads="1"/>
          </p:cNvSpPr>
          <p:nvPr>
            <p:ph type="title"/>
          </p:nvPr>
        </p:nvSpPr>
        <p:spPr/>
        <p:txBody>
          <a:bodyPr/>
          <a:lstStyle/>
          <a:p>
            <a:r>
              <a:rPr lang="en-US" dirty="0"/>
              <a:t>Discrete Morse Theory</a:t>
            </a:r>
            <a:endParaRPr lang="de-DE" dirty="0"/>
          </a:p>
        </p:txBody>
      </p:sp>
    </p:spTree>
    <p:extLst>
      <p:ext uri="{BB962C8B-B14F-4D97-AF65-F5344CB8AC3E}">
        <p14:creationId xmlns:p14="http://schemas.microsoft.com/office/powerpoint/2010/main" val="2914831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2885"/>
                                        </p:tgtEl>
                                        <p:attrNameLst>
                                          <p:attrName>style.visibility</p:attrName>
                                        </p:attrNameLst>
                                      </p:cBhvr>
                                      <p:to>
                                        <p:strVal val="visible"/>
                                      </p:to>
                                    </p:set>
                                    <p:animEffect transition="in" filter="fade">
                                      <p:cBhvr>
                                        <p:cTn id="7" dur="500"/>
                                        <p:tgtEl>
                                          <p:spTgt spid="1228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Oversegmentation</a:t>
            </a:r>
            <a:r>
              <a:rPr lang="en-US" dirty="0" smtClean="0"/>
              <a:t> &amp; Topological Simplification</a:t>
            </a:r>
            <a:endParaRPr lang="en-US" dirty="0"/>
          </a:p>
        </p:txBody>
      </p:sp>
      <p:pic>
        <p:nvPicPr>
          <p:cNvPr id="5" name="Picture 2" descr="C:\Users\bzfguenh\Desktop\persitence1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629025"/>
            <a:ext cx="388620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C:\Users\bzfguenh\Desktop\topoCryo\talk\noisyAuslaufendeBerge.png"/>
          <p:cNvPicPr>
            <a:picLocks noChangeAspect="1" noChangeArrowheads="1"/>
          </p:cNvPicPr>
          <p:nvPr/>
        </p:nvPicPr>
        <p:blipFill>
          <a:blip r:embed="rId5">
            <a:extLst>
              <a:ext uri="{28A0092B-C50C-407E-A947-70E740481C1C}">
                <a14:useLocalDpi xmlns:a14="http://schemas.microsoft.com/office/drawing/2010/main" val="0"/>
              </a:ext>
            </a:extLst>
          </a:blip>
          <a:srcRect t="23561" r="662" b="8702"/>
          <a:stretch>
            <a:fillRect/>
          </a:stretch>
        </p:blipFill>
        <p:spPr bwMode="auto">
          <a:xfrm>
            <a:off x="533400" y="1091406"/>
            <a:ext cx="3500438"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Users\bzfguenh\Desktop\topoCryo\talk\noisyAuslaufendeBergeAllCriticalPoints.png"/>
          <p:cNvPicPr>
            <a:picLocks noChangeAspect="1" noChangeArrowheads="1"/>
          </p:cNvPicPr>
          <p:nvPr/>
        </p:nvPicPr>
        <p:blipFill>
          <a:blip r:embed="rId6">
            <a:extLst>
              <a:ext uri="{28A0092B-C50C-407E-A947-70E740481C1C}">
                <a14:useLocalDpi xmlns:a14="http://schemas.microsoft.com/office/drawing/2010/main" val="0"/>
              </a:ext>
            </a:extLst>
          </a:blip>
          <a:srcRect l="6895" r="6897"/>
          <a:stretch>
            <a:fillRect/>
          </a:stretch>
        </p:blipFill>
        <p:spPr bwMode="auto">
          <a:xfrm>
            <a:off x="926307" y="762000"/>
            <a:ext cx="271462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uppieren 7"/>
          <p:cNvGrpSpPr>
            <a:grpSpLocks/>
          </p:cNvGrpSpPr>
          <p:nvPr/>
        </p:nvGrpSpPr>
        <p:grpSpPr bwMode="auto">
          <a:xfrm>
            <a:off x="5029200" y="3733800"/>
            <a:ext cx="3571875" cy="2120900"/>
            <a:chOff x="5214942" y="3571875"/>
            <a:chExt cx="2571768" cy="1692000"/>
          </a:xfrm>
        </p:grpSpPr>
        <p:pic>
          <p:nvPicPr>
            <p:cNvPr id="16" name="Picture 3" descr="C:\Users\bzfguenh\Desktop\cancel1d.png"/>
            <p:cNvPicPr>
              <a:picLocks noChangeAspect="1" noChangeArrowheads="1"/>
            </p:cNvPicPr>
            <p:nvPr/>
          </p:nvPicPr>
          <p:blipFill>
            <a:blip r:embed="rId7" cstate="print">
              <a:extLst>
                <a:ext uri="{28A0092B-C50C-407E-A947-70E740481C1C}">
                  <a14:useLocalDpi xmlns:a14="http://schemas.microsoft.com/office/drawing/2010/main" val="0"/>
                </a:ext>
              </a:extLst>
            </a:blip>
            <a:srcRect r="51149"/>
            <a:stretch>
              <a:fillRect/>
            </a:stretch>
          </p:blipFill>
          <p:spPr bwMode="auto">
            <a:xfrm>
              <a:off x="5214942" y="3571875"/>
              <a:ext cx="1238413" cy="16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descr="C:\Users\bzfguenh\Desktop\cancel1d_v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6288" y="3762000"/>
              <a:ext cx="1350422" cy="139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feld 11"/>
          <p:cNvSpPr txBox="1"/>
          <p:nvPr/>
        </p:nvSpPr>
        <p:spPr>
          <a:xfrm>
            <a:off x="5029200" y="5943600"/>
            <a:ext cx="3733800" cy="646331"/>
          </a:xfrm>
          <a:prstGeom prst="rect">
            <a:avLst/>
          </a:prstGeom>
          <a:noFill/>
        </p:spPr>
        <p:txBody>
          <a:bodyPr wrap="square">
            <a:spAutoFit/>
          </a:bodyPr>
          <a:lstStyle>
            <a:lvl1pPr algn="l">
              <a:defRPr>
                <a:solidFill>
                  <a:schemeClr val="tx1"/>
                </a:solidFill>
                <a:latin typeface="Arial" pitchFamily="34" charset="0"/>
                <a:cs typeface="Arial" pitchFamily="34" charset="0"/>
              </a:defRPr>
            </a:lvl1pPr>
            <a:lvl2pPr marL="742950" indent="-285750" algn="l">
              <a:defRPr>
                <a:solidFill>
                  <a:schemeClr val="tx1"/>
                </a:solidFill>
                <a:latin typeface="Arial" pitchFamily="34" charset="0"/>
                <a:cs typeface="Arial" pitchFamily="34" charset="0"/>
              </a:defRPr>
            </a:lvl2pPr>
            <a:lvl3pPr marL="1143000" indent="-228600" algn="l">
              <a:defRPr>
                <a:solidFill>
                  <a:schemeClr val="tx1"/>
                </a:solidFill>
                <a:latin typeface="Arial" pitchFamily="34" charset="0"/>
                <a:cs typeface="Arial" pitchFamily="34" charset="0"/>
              </a:defRPr>
            </a:lvl3pPr>
            <a:lvl4pPr marL="1600200" indent="-228600" algn="l">
              <a:defRPr>
                <a:solidFill>
                  <a:schemeClr val="tx1"/>
                </a:solidFill>
                <a:latin typeface="Arial" pitchFamily="34" charset="0"/>
                <a:cs typeface="Arial" pitchFamily="34" charset="0"/>
              </a:defRPr>
            </a:lvl4pPr>
            <a:lvl5pPr marL="2057400" indent="-228600" algn="l">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sz="1200" dirty="0"/>
              <a:t>H. </a:t>
            </a:r>
            <a:r>
              <a:rPr lang="en-US" sz="1200" dirty="0" err="1"/>
              <a:t>Edelsbrunner</a:t>
            </a:r>
            <a:r>
              <a:rPr lang="en-US" sz="1200" dirty="0"/>
              <a:t> et al.</a:t>
            </a:r>
          </a:p>
          <a:p>
            <a:r>
              <a:rPr lang="de-DE" sz="1200" dirty="0" err="1"/>
              <a:t>Hierarchical</a:t>
            </a:r>
            <a:r>
              <a:rPr lang="de-DE" sz="1200" dirty="0"/>
              <a:t> Morse-</a:t>
            </a:r>
            <a:r>
              <a:rPr lang="de-DE" sz="1200" dirty="0" err="1"/>
              <a:t>Smale</a:t>
            </a:r>
            <a:r>
              <a:rPr lang="de-DE" sz="1200" dirty="0"/>
              <a:t> </a:t>
            </a:r>
            <a:r>
              <a:rPr lang="de-DE" sz="1200" dirty="0" err="1"/>
              <a:t>Complexes</a:t>
            </a:r>
            <a:r>
              <a:rPr lang="de-DE" sz="1200" dirty="0"/>
              <a:t> </a:t>
            </a:r>
            <a:r>
              <a:rPr lang="de-DE" sz="1200" dirty="0" err="1"/>
              <a:t>for</a:t>
            </a:r>
            <a:r>
              <a:rPr lang="de-DE" sz="1200" dirty="0"/>
              <a:t> </a:t>
            </a:r>
            <a:r>
              <a:rPr lang="de-DE" sz="1200" dirty="0" err="1"/>
              <a:t>Piecewise</a:t>
            </a:r>
            <a:r>
              <a:rPr lang="de-DE" sz="1200" dirty="0"/>
              <a:t> Linear 2-Manifolds, 2003</a:t>
            </a:r>
          </a:p>
        </p:txBody>
      </p:sp>
      <p:pic>
        <p:nvPicPr>
          <p:cNvPr id="18" name="NoisyHill2DSimplification.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9"/>
          <a:stretch>
            <a:fillRect/>
          </a:stretch>
        </p:blipFill>
        <p:spPr>
          <a:xfrm>
            <a:off x="5410200" y="685800"/>
            <a:ext cx="2895600" cy="2895600"/>
          </a:xfrm>
          <a:prstGeom prst="rect">
            <a:avLst/>
          </a:prstGeom>
        </p:spPr>
      </p:pic>
      <p:cxnSp>
        <p:nvCxnSpPr>
          <p:cNvPr id="20" name="Straight Arrow Connector 19"/>
          <p:cNvCxnSpPr/>
          <p:nvPr/>
        </p:nvCxnSpPr>
        <p:spPr bwMode="auto">
          <a:xfrm>
            <a:off x="4191000" y="2124075"/>
            <a:ext cx="838200" cy="0"/>
          </a:xfrm>
          <a:prstGeom prst="straightConnector1">
            <a:avLst/>
          </a:prstGeom>
          <a:noFill/>
          <a:ln w="38100" cap="flat" cmpd="sng" algn="ctr">
            <a:solidFill>
              <a:schemeClr val="tx1"/>
            </a:solidFill>
            <a:prstDash val="solid"/>
            <a:round/>
            <a:headEnd type="none" w="med" len="med"/>
            <a:tailEnd type="triangle" w="med" len="med"/>
          </a:ln>
          <a:effectLst/>
        </p:spPr>
      </p:cxnSp>
      <p:sp>
        <p:nvSpPr>
          <p:cNvPr id="21" name="TextBox 20"/>
          <p:cNvSpPr txBox="1"/>
          <p:nvPr/>
        </p:nvSpPr>
        <p:spPr>
          <a:xfrm>
            <a:off x="5037109" y="4830246"/>
            <a:ext cx="3563966" cy="707886"/>
          </a:xfrm>
          <a:prstGeom prst="rect">
            <a:avLst/>
          </a:prstGeom>
          <a:solidFill>
            <a:srgbClr val="FFFFFF">
              <a:alpha val="90000"/>
            </a:srgbClr>
          </a:solidFill>
          <a:ln>
            <a:solidFill>
              <a:schemeClr val="bg1">
                <a:lumMod val="85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b="1" dirty="0" smtClean="0"/>
              <a:t>Persistence</a:t>
            </a:r>
          </a:p>
          <a:p>
            <a:pPr algn="ctr"/>
            <a:r>
              <a:rPr lang="en-US" sz="2000" i="1" dirty="0" smtClean="0"/>
              <a:t>significance of critical points</a:t>
            </a:r>
            <a:endParaRPr lang="en-US" sz="2000" i="1" dirty="0"/>
          </a:p>
        </p:txBody>
      </p:sp>
    </p:spTree>
    <p:extLst>
      <p:ext uri="{BB962C8B-B14F-4D97-AF65-F5344CB8AC3E}">
        <p14:creationId xmlns:p14="http://schemas.microsoft.com/office/powerpoint/2010/main" val="1088759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1000"/>
                            </p:stCondLst>
                            <p:childTnLst>
                              <p:par>
                                <p:cTn id="39" presetID="1" presetClass="mediacall" presetSubtype="0" fill="hold" nodeType="afterEffect">
                                  <p:stCondLst>
                                    <p:cond delay="0"/>
                                  </p:stCondLst>
                                  <p:childTnLst>
                                    <p:cmd type="call" cmd="playFrom(0.0)">
                                      <p:cBhvr>
                                        <p:cTn id="40" dur="8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18"/>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18"/>
                                        </p:tgtEl>
                                      </p:cBhvr>
                                    </p:cmd>
                                  </p:childTnLst>
                                </p:cTn>
                              </p:par>
                            </p:childTnLst>
                          </p:cTn>
                        </p:par>
                      </p:childTnLst>
                    </p:cTn>
                  </p:par>
                </p:childTnLst>
              </p:cTn>
              <p:nextCondLst>
                <p:cond evt="onClick" delay="0">
                  <p:tgtEl>
                    <p:spTgt spid="18"/>
                  </p:tgtEl>
                </p:cond>
              </p:nextCondLst>
            </p:seq>
            <p:video>
              <p:cMediaNode vol="80000">
                <p:cTn id="46" fill="hold" display="0">
                  <p:stCondLst>
                    <p:cond delay="indefinite"/>
                  </p:stCondLst>
                </p:cTn>
                <p:tgtEl>
                  <p:spTgt spid="18"/>
                </p:tgtEl>
              </p:cMediaNode>
            </p:video>
          </p:childTnLst>
        </p:cTn>
      </p:par>
    </p:tnLst>
    <p:bldLst>
      <p:bldP spid="14"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Persistence of a 1D function</a:t>
            </a:r>
            <a:endParaRPr lang="en-US" dirty="0"/>
          </a:p>
        </p:txBody>
      </p:sp>
      <p:pic>
        <p:nvPicPr>
          <p:cNvPr id="1400834" name="Picture 2" descr="D:\Projekte\Mesh\Papers\TopoSmooth\imagefactory\CorelRendered\Persistence1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0"/>
            <a:ext cx="5334000" cy="345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81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Projekte\TopoXD\Vorträge\Joint Lecture 05.10.2011\ExtraShots\SimpleTerrainDiscre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33400"/>
            <a:ext cx="4876800" cy="32085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Users\bzfguenh\Desktop\topoCryo\talk\noisyAuslaufendeBergeAllCriticalPoints.png"/>
          <p:cNvPicPr>
            <a:picLocks noChangeAspect="1" noChangeArrowheads="1"/>
          </p:cNvPicPr>
          <p:nvPr/>
        </p:nvPicPr>
        <p:blipFill>
          <a:blip r:embed="rId3" cstate="print">
            <a:extLst>
              <a:ext uri="{28A0092B-C50C-407E-A947-70E740481C1C}">
                <a14:useLocalDpi xmlns:a14="http://schemas.microsoft.com/office/drawing/2010/main" val="0"/>
              </a:ext>
            </a:extLst>
          </a:blip>
          <a:srcRect l="6895" r="6897"/>
          <a:stretch>
            <a:fillRect/>
          </a:stretch>
        </p:blipFill>
        <p:spPr bwMode="auto">
          <a:xfrm>
            <a:off x="3627386" y="4167736"/>
            <a:ext cx="1935214" cy="194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bwMode="auto">
          <a:xfrm>
            <a:off x="5715000" y="5138738"/>
            <a:ext cx="838200" cy="0"/>
          </a:xfrm>
          <a:prstGeom prst="straightConnector1">
            <a:avLst/>
          </a:prstGeom>
          <a:noFill/>
          <a:ln w="38100" cap="flat" cmpd="sng" algn="ctr">
            <a:solidFill>
              <a:schemeClr val="tx1"/>
            </a:solidFill>
            <a:prstDash val="solid"/>
            <a:round/>
            <a:headEnd type="none" w="med" len="med"/>
            <a:tailEnd type="triangle" w="med" len="med"/>
          </a:ln>
          <a:effectLst/>
        </p:spPr>
      </p:cxnSp>
      <p:pic>
        <p:nvPicPr>
          <p:cNvPr id="1026" name="Picture 2" descr="D:\Shot\CFFF\NoisyHill2DSimplification\NoisyHill2DSimplification.019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4114800"/>
            <a:ext cx="2047876" cy="20478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04801" y="1295400"/>
            <a:ext cx="3322586" cy="3231654"/>
          </a:xfrm>
          <a:prstGeom prst="rect">
            <a:avLst/>
          </a:prstGeom>
          <a:noFill/>
        </p:spPr>
        <p:txBody>
          <a:bodyPr wrap="square" rtlCol="0">
            <a:spAutoFit/>
          </a:bodyPr>
          <a:lstStyle/>
          <a:p>
            <a:pPr algn="l"/>
            <a:r>
              <a:rPr lang="en-US" sz="1800" b="1" dirty="0" smtClean="0"/>
              <a:t>Morse-</a:t>
            </a:r>
            <a:r>
              <a:rPr lang="en-US" sz="1800" b="1" dirty="0" err="1" smtClean="0"/>
              <a:t>Smale</a:t>
            </a:r>
            <a:r>
              <a:rPr lang="en-US" sz="1800" b="1" dirty="0" smtClean="0"/>
              <a:t> Complex</a:t>
            </a:r>
          </a:p>
          <a:p>
            <a:pPr algn="l"/>
            <a:endParaRPr lang="en-US" sz="1800" dirty="0" smtClean="0"/>
          </a:p>
          <a:p>
            <a:pPr marL="285750" indent="-285750" algn="l">
              <a:buFont typeface="Arial" pitchFamily="34" charset="0"/>
              <a:buChar char="•"/>
            </a:pPr>
            <a:r>
              <a:rPr lang="en-US" sz="1800" dirty="0" smtClean="0"/>
              <a:t>Minima, Maxima, Saddles</a:t>
            </a:r>
          </a:p>
          <a:p>
            <a:pPr marL="285750" indent="-285750" algn="l">
              <a:buFont typeface="Arial" pitchFamily="34" charset="0"/>
              <a:buChar char="•"/>
            </a:pPr>
            <a:endParaRPr lang="en-US" sz="1800" dirty="0" smtClean="0"/>
          </a:p>
          <a:p>
            <a:pPr marL="285750" indent="-285750" algn="l">
              <a:buFont typeface="Arial" pitchFamily="34" charset="0"/>
              <a:buChar char="•"/>
            </a:pPr>
            <a:r>
              <a:rPr lang="en-US" sz="1800" dirty="0" smtClean="0"/>
              <a:t>Separation Lines</a:t>
            </a:r>
            <a:r>
              <a:rPr lang="en-US" sz="1800" dirty="0"/>
              <a:t/>
            </a:r>
            <a:br>
              <a:rPr lang="en-US" sz="1800" dirty="0"/>
            </a:br>
            <a:r>
              <a:rPr lang="en-US" sz="1800" dirty="0" smtClean="0">
                <a:sym typeface="Wingdings" pitchFamily="2" charset="2"/>
              </a:rPr>
              <a:t> minimal/maximal lines</a:t>
            </a:r>
          </a:p>
          <a:p>
            <a:pPr marL="285750" indent="-285750" algn="l">
              <a:buFont typeface="Arial" pitchFamily="34" charset="0"/>
              <a:buChar char="•"/>
            </a:pPr>
            <a:endParaRPr lang="en-US" sz="1800" dirty="0" smtClean="0">
              <a:sym typeface="Wingdings" pitchFamily="2" charset="2"/>
            </a:endParaRPr>
          </a:p>
          <a:p>
            <a:pPr marL="285750" indent="-285750" algn="l">
              <a:buFont typeface="Arial" pitchFamily="34" charset="0"/>
              <a:buChar char="•"/>
            </a:pPr>
            <a:r>
              <a:rPr lang="en-US" sz="1800" dirty="0" smtClean="0">
                <a:sym typeface="Wingdings" pitchFamily="2" charset="2"/>
              </a:rPr>
              <a:t>Discrete computation</a:t>
            </a:r>
          </a:p>
          <a:p>
            <a:pPr marL="285750" indent="-285750" algn="l">
              <a:buFont typeface="Arial" pitchFamily="34" charset="0"/>
              <a:buChar char="•"/>
            </a:pPr>
            <a:endParaRPr lang="en-US" sz="1800" dirty="0" smtClean="0">
              <a:sym typeface="Wingdings" pitchFamily="2" charset="2"/>
            </a:endParaRPr>
          </a:p>
          <a:p>
            <a:pPr marL="285750" indent="-285750" algn="l">
              <a:buFont typeface="Arial" pitchFamily="34" charset="0"/>
              <a:buChar char="•"/>
            </a:pPr>
            <a:r>
              <a:rPr lang="en-US" sz="1800" dirty="0" smtClean="0">
                <a:sym typeface="Wingdings" pitchFamily="2" charset="2"/>
              </a:rPr>
              <a:t>Topological simplification using persistence</a:t>
            </a:r>
            <a:endParaRPr lang="en-US" sz="1800" dirty="0" smtClean="0"/>
          </a:p>
        </p:txBody>
      </p:sp>
      <p:sp>
        <p:nvSpPr>
          <p:cNvPr id="6" name="Title 5"/>
          <p:cNvSpPr>
            <a:spLocks noGrp="1"/>
          </p:cNvSpPr>
          <p:nvPr>
            <p:ph type="title"/>
          </p:nvPr>
        </p:nvSpPr>
        <p:spPr/>
        <p:txBody>
          <a:bodyPr/>
          <a:lstStyle/>
          <a:p>
            <a:r>
              <a:rPr lang="en-US" dirty="0" smtClean="0"/>
              <a:t>Summary Discrete </a:t>
            </a:r>
            <a:r>
              <a:rPr lang="en-US" smtClean="0"/>
              <a:t>Scalar Topology</a:t>
            </a:r>
            <a:endParaRPr lang="en-US"/>
          </a:p>
        </p:txBody>
      </p:sp>
    </p:spTree>
    <p:extLst>
      <p:ext uri="{BB962C8B-B14F-4D97-AF65-F5344CB8AC3E}">
        <p14:creationId xmlns:p14="http://schemas.microsoft.com/office/powerpoint/2010/main" val="1981144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733800"/>
            <a:ext cx="7124700" cy="22288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5235" name="Rectangle 3"/>
          <p:cNvSpPr>
            <a:spLocks noGrp="1" noChangeArrowheads="1"/>
          </p:cNvSpPr>
          <p:nvPr>
            <p:ph type="title"/>
          </p:nvPr>
        </p:nvSpPr>
        <p:spPr/>
        <p:txBody>
          <a:bodyPr/>
          <a:lstStyle/>
          <a:p>
            <a:r>
              <a:rPr lang="en-US"/>
              <a:t>Flow Visualization: Problems and Concepts</a:t>
            </a:r>
            <a:endParaRPr lang="de-DE"/>
          </a:p>
        </p:txBody>
      </p:sp>
      <p:sp>
        <p:nvSpPr>
          <p:cNvPr id="1375236" name="Rectangle 4"/>
          <p:cNvSpPr>
            <a:spLocks noGrp="1" noChangeArrowheads="1"/>
          </p:cNvSpPr>
          <p:nvPr>
            <p:ph idx="1"/>
          </p:nvPr>
        </p:nvSpPr>
        <p:spPr>
          <a:xfrm>
            <a:off x="250825" y="549275"/>
            <a:ext cx="8642350" cy="2578100"/>
          </a:xfrm>
        </p:spPr>
        <p:txBody>
          <a:bodyPr/>
          <a:lstStyle/>
          <a:p>
            <a:r>
              <a:rPr lang="de-DE" b="1" dirty="0" err="1"/>
              <a:t>Bifurcations</a:t>
            </a:r>
            <a:r>
              <a:rPr lang="de-DE" b="1" dirty="0"/>
              <a:t>:</a:t>
            </a:r>
          </a:p>
          <a:p>
            <a:pPr lvl="1"/>
            <a:r>
              <a:rPr lang="de-DE" dirty="0"/>
              <a:t> </a:t>
            </a:r>
            <a:r>
              <a:rPr lang="de-DE" b="1" dirty="0"/>
              <a:t>Hopf </a:t>
            </a:r>
            <a:r>
              <a:rPr lang="de-DE" b="1" dirty="0" err="1"/>
              <a:t>bifurcation</a:t>
            </a:r>
            <a:r>
              <a:rPr lang="de-DE" b="1" dirty="0"/>
              <a:t>:</a:t>
            </a:r>
            <a:r>
              <a:rPr lang="de-DE" dirty="0"/>
              <a:t> </a:t>
            </a:r>
          </a:p>
          <a:p>
            <a:pPr lvl="2"/>
            <a:r>
              <a:rPr lang="de-DE" dirty="0" err="1"/>
              <a:t>repelling</a:t>
            </a:r>
            <a:r>
              <a:rPr lang="de-DE" dirty="0"/>
              <a:t> </a:t>
            </a:r>
            <a:r>
              <a:rPr lang="de-DE" dirty="0" err="1" smtClean="0"/>
              <a:t>focus</a:t>
            </a:r>
            <a:r>
              <a:rPr lang="de-DE" dirty="0" smtClean="0"/>
              <a:t> </a:t>
            </a:r>
            <a:r>
              <a:rPr lang="de-DE" dirty="0" smtClean="0">
                <a:sym typeface="Wingdings" pitchFamily="2" charset="2"/>
              </a:rPr>
              <a:t></a:t>
            </a:r>
            <a:r>
              <a:rPr lang="de-DE" dirty="0" smtClean="0"/>
              <a:t> </a:t>
            </a:r>
            <a:r>
              <a:rPr lang="de-DE" dirty="0" err="1"/>
              <a:t>attracting</a:t>
            </a:r>
            <a:r>
              <a:rPr lang="de-DE" dirty="0"/>
              <a:t> </a:t>
            </a:r>
            <a:r>
              <a:rPr lang="de-DE" dirty="0" err="1"/>
              <a:t>focus</a:t>
            </a:r>
            <a:r>
              <a:rPr lang="de-DE" dirty="0"/>
              <a:t> via </a:t>
            </a:r>
            <a:r>
              <a:rPr lang="de-DE" dirty="0" err="1"/>
              <a:t>center</a:t>
            </a:r>
            <a:endParaRPr lang="de-DE" dirty="0"/>
          </a:p>
          <a:p>
            <a:pPr lvl="2"/>
            <a:r>
              <a:rPr lang="de-DE" dirty="0" err="1" smtClean="0"/>
              <a:t>attracting</a:t>
            </a:r>
            <a:r>
              <a:rPr lang="de-DE" dirty="0" smtClean="0"/>
              <a:t> </a:t>
            </a:r>
            <a:r>
              <a:rPr lang="de-DE" dirty="0" err="1"/>
              <a:t>focus</a:t>
            </a:r>
            <a:r>
              <a:rPr lang="de-DE" dirty="0"/>
              <a:t> </a:t>
            </a:r>
            <a:r>
              <a:rPr lang="de-DE" dirty="0" smtClean="0">
                <a:sym typeface="Wingdings" pitchFamily="2" charset="2"/>
              </a:rPr>
              <a:t></a:t>
            </a:r>
            <a:r>
              <a:rPr lang="de-DE" dirty="0" smtClean="0"/>
              <a:t> </a:t>
            </a:r>
            <a:r>
              <a:rPr lang="de-DE" dirty="0" err="1"/>
              <a:t>repelling</a:t>
            </a:r>
            <a:r>
              <a:rPr lang="de-DE" dirty="0"/>
              <a:t> </a:t>
            </a:r>
            <a:r>
              <a:rPr lang="de-DE" dirty="0" err="1"/>
              <a:t>focus</a:t>
            </a:r>
            <a:r>
              <a:rPr lang="de-DE" dirty="0"/>
              <a:t> via </a:t>
            </a:r>
            <a:r>
              <a:rPr lang="de-DE" dirty="0" err="1"/>
              <a:t>center</a:t>
            </a:r>
            <a:endParaRPr lang="de-DE" dirty="0"/>
          </a:p>
          <a:p>
            <a:endParaRPr lang="de-DE" dirty="0"/>
          </a:p>
        </p:txBody>
      </p:sp>
    </p:spTree>
    <p:extLst>
      <p:ext uri="{BB962C8B-B14F-4D97-AF65-F5344CB8AC3E}">
        <p14:creationId xmlns:p14="http://schemas.microsoft.com/office/powerpoint/2010/main" val="41254024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VISUALISIERUNG@WLJQXJMFUVWYY577" val="3212"/>
  <p:tag name="DEFAULTDISPLAYSOURCE" val="\documentclass{article}&#10;\pagestyle{empty}&#10;\usepackage{amsmath}&#10;\begin{document}&#10;&#10;\newcommand{\RRR}{{\mathrm I\! \mbox{R} }}&#10;\newcommand{\EEE}{{\mathrm I\! \mbox{E} }}&#10;\newcommand{\xx}{{\mathbf x}}&#10;\newcommand{\yy}{{\mathbf y}}&#10;\newcommand{\zz}{{\mathbf z}}&#10;\newcommand{\dd}{{\mathbf d}}&#10;\newcommand{\hh}{{\mathbf h}}&#10;\newcommand{\ttt}{{\mathbf t}}&#10;\newcommand{\jj}{{\mathbf j}}&#10;\newcommand{\pp}{{\mathbf p}}&#10;\newcommand{\qq}{{\mathbf q}}&#10;\newcommand{\aaa}{{\mathbf a}}&#10;\newcommand{\ggg}{{\mathbf g}}&#10;\newcommand{\ssss}{{\mathbf s}}&#10;\newcommand{\bb}{{\mathbf b}}&#10;\newcommand{\ee}{{\mathbf e}}&#10;\newcommand{\cc}{{\mathbf c}}&#10;\newcommand{\nn}{{\mathbf n}}&#10;\newcommand{\mm}{{\mathbf m}}&#10;\newcommand{\kk}{{\mathbf k}}&#10;%\newcommand{\lll}{{\mathbf l}}&#10;\newcommand{\lll}{{\mathbf \ell}}&#10;\newcommand{\rr}{{\mathbf r}}&#10;\newcommand{\uu}{{\mathbf u}}&#10;\newcommand{\vv}{{\mathbf v}}&#10;\newcommand{\ff}{{\mathbf f}}&#10;\newcommand{\fff}{{\mathbf f}}&#10;\newcommand{\JJ}{{\mathbf J}}&#10;\newcommand{\DD}{{\mathbf D}}&#10;\newcommand{\BB}{{\mathbf B}}&#10;\newcommand{\CC}{{\mathbf C}}&#10;\newcommand{\PP}{{\mathbf P}}&#10;\newcommand{\MM}{{\mathbf M}}&#10;\newcommand{\QQ}{{\mathbf Q}}&#10;\newcommand{\FF}{{\mathbf F}}&#10;\newcommand{\TT}{{\mathbf T}}&#10;\newcommand{\RR}{{\mathbf R}}&#10;\newcommand{\SSS}{{\mathbf S}}&#10;\newcommand{\Sa}{{\mathbf {Sa}}}&#10;%\newcommand{\Topo}{{\mathbf {Topo}}}&#10;%\newcommand{\Sep}{{\mathbf {Sep}}}&#10;%\newcommand{\Str}{{\mathbf {Str}}}&#10;%\newcommand{\Reg}{{\mathbf {Reg}}}&#10;\newcommand{\ZZ}{Z}&#10;\newcommand{\cs}{{\dot c}}&#10;\newcommand{\sss}{{\dot s}}&#10;\newcommand{\ps}{{\dot p}}&#10;\newcommand{\pg}{{\dot g}}&#10;\newcommand{\ww}{{\mathbf w}}&#10;\newcommand{\xxs}{\dot{\mathbf x}}&#10;\newcommand{\vvs}{\dot{\mathbf v}}&#10;\newcommand{\us}{{\dot u}}&#10;\newcommand{\vs}{{\dot v}}&#10;\newcommand{\ws}{{\dot w}}&#10;\newcommand{\fn}{{\mathbf 0}}&#10;\newcommand{\ii}{{\mathbf i}}&#10;\newcommand{\Dt}{{\widetilde D}}&#10;\newcommand{\fft}{{\widetilde \ff}}&#10;\newcommand{\kkt}{{\widetilde \kk}}&#10;\newcommand{\ggt}{{\widetilde \ggg}}&#10;\newcommand{\hht}{{\widetilde \hh}}&#10;\newcommand{\vvt}{{\widetilde \vv}}&#10;\newcommand{\wwt}{{\widetilde \ww}}&#10;\newcommand{\smallfrac}[2]{\frac{#1}{#2}}&#10;\newcommand{\dtotal}{\frac{\text{d}}{\text{dt}}}&#10;\newcommand{\scalp}[2]{\langle #1,#2\rangle}&#10;\newcommand{\magn}[1]{|#1|}&#10;\newcommand{\norm}[1]{\|#1\|}&#10;\newcommand{\sign}{\mathrm{sign}\,}&#10;\newcommand{\mz}{\mathbf{M_Z}}&#10;\newcommand{\ees}{{\mathbf e}^s}&#10;\newcommand{\eet}{\ff}&#10;\newcommand{\eescomp}{{\mathrm e}^s}&#10;\newcommand{\eetcomp}{{\mathrm f}}&#10;&#10;&#10;\begin{equation}&#10;\nonumber&#10;&#10;\end{equation}&#10;&#10;&#10;&#10;\end{document}"/>
  <p:tag name="EMBEDFONTS" val="1"/>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t) =&#10;\begin{pmatrix}&#10;u(x,y,t)\\&#10;v(x,y,t)&#10;\end{pmatrix}  template Kay111  env TPENV1  fore 0  back 16777215  eqnno 1"/>
  <p:tag name="FILENAME" val="TP_tmp"/>
  <p:tag name="ORIGWIDTH" val="90"/>
  <p:tag name="PICTUREFILESIZE" val="11571"/>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fff(x,y,t) =&#10;\begin{pmatrix}&#10;f(x,y,t)\\&#10;g(x,y,t)\\&#10;h(x,y,t)&#10;\end{pmatrix}  template Kay111  env TPENV1  fore 0  back 16777215  eqnno 1"/>
  <p:tag name="FILENAME" val="TP_tmp"/>
  <p:tag name="ORIGWIDTH" val="91"/>
  <p:tag name="PICTUREFILESIZE" val="15569"/>
</p:tagLst>
</file>

<file path=ppt/tags/tag12.xml><?xml version="1.0" encoding="utf-8"?>
<p:tagLst xmlns:a="http://schemas.openxmlformats.org/drawingml/2006/main" xmlns:r="http://schemas.openxmlformats.org/officeDocument/2006/relationships" xmlns:p="http://schemas.openxmlformats.org/presentationml/2006/main">
  <p:tag name="TEXPOINT" val="template"/>
  <p:tag name="SOURCE" val="TPT1  equation x  template Kay111  env TPENV2  fore 0  back 16777215  eqnno 1"/>
  <p:tag name="FILENAME" val="TP_tmp"/>
  <p:tag name="ORIGWIDTH" val="5"/>
  <p:tag name="PICTUREFILESIZE" val="707"/>
</p:tagLst>
</file>

<file path=ppt/tags/tag13.xml><?xml version="1.0" encoding="utf-8"?>
<p:tagLst xmlns:a="http://schemas.openxmlformats.org/drawingml/2006/main" xmlns:r="http://schemas.openxmlformats.org/officeDocument/2006/relationships" xmlns:p="http://schemas.openxmlformats.org/presentationml/2006/main">
  <p:tag name="TEXPOINT" val="template"/>
  <p:tag name="SOURCE" val="TPT1  equation y  template Kay111  env TPENV2  fore 0  back 16777215  eqnno 1"/>
  <p:tag name="FILENAME" val="TP_tmp"/>
  <p:tag name="ORIGWIDTH" val="5"/>
  <p:tag name="PICTUREFILESIZE" val="843"/>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t  template Kay111  env TPENV2  fore 0  back 16777215  eqnno 1"/>
  <p:tag name="FILENAME" val="TP_tmp"/>
  <p:tag name="ORIGWIDTH" val="3"/>
  <p:tag name="PICTUREFILESIZE" val="586"/>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t_i  template Kay111  env TPENV2  fore 0  back 16777215  eqnno 1"/>
  <p:tag name="FILENAME" val="TP_tmp"/>
  <p:tag name="ORIGWIDTH" val="5"/>
  <p:tag name="PICTUREFILESIZE" val="884"/>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text{tangent curve of } \fff  template Kay111  env TPENV2  fore 0  back 16777215  eqnno 1"/>
  <p:tag name="FILENAME" val="TP_tmp"/>
  <p:tag name="ORIGWIDTH" val="72"/>
  <p:tag name="PICTUREFILESIZE" val="4945"/>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t) =&#10;\begin{pmatrix}&#10;u(x,y,t)\\&#10;v(x,y,t)&#10;\end{pmatrix}  template Kay111  env TPENV1  fore 0  back 16777215  eqnno 1"/>
  <p:tag name="FILENAME" val="TP_tmp"/>
  <p:tag name="ORIGWIDTH" val="90"/>
  <p:tag name="PICTUREFILESIZE" val="11571"/>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x  template Kay111  env TPENV2  fore 0  back 16777215  eqnno 1"/>
  <p:tag name="FILENAME" val="TP_tmp"/>
  <p:tag name="ORIGWIDTH" val="5"/>
  <p:tag name="PICTUREFILESIZE" val="707"/>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y  template Kay111  env TPENV2  fore 0  back 16777215  eqnno 1"/>
  <p:tag name="FILENAME" val="TP_tmp"/>
  <p:tag name="ORIGWIDTH" val="5"/>
  <p:tag name="PICTUREFILESIZE" val="843"/>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vv(\xx_0) = \fn \quad \text{with} \quad \vv(\xx_0 \pm \pmb{\epsilon}) \neq \fn  template TPT1  env TPENV1  fore 0  back 16777215  eqnno 1"/>
  <p:tag name="FILENAME" val="TP_tmp"/>
  <p:tag name="ORIGWIDTH" val="143"/>
  <p:tag name="PICTUREFILESIZE" val="8689"/>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t  template Kay111  env TPENV2  fore 0  back 16777215  eqnno 1"/>
  <p:tag name="FILENAME" val="TP_tmp"/>
  <p:tag name="ORIGWIDTH" val="3"/>
  <p:tag name="PICTUREFILESIZE" val="586"/>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t_i  template Kay111  env TPENV2  fore 0  back 16777215  eqnno 1"/>
  <p:tag name="FILENAME" val="TP_tmp"/>
  <p:tag name="ORIGWIDTH" val="5"/>
  <p:tag name="PICTUREFILESIZE" val="8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nabla u  template Kay111  env TPENV2  fore 0  back 16777215  eqnno 1"/>
  <p:tag name="FILENAME" val="TP_tmp"/>
  <p:tag name="ORIGWIDTH" val="13"/>
  <p:tag name="PICTUREFILESIZE" val="1405"/>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nabla v  template Kay111  env TPENV2  fore 0  back 16777215  eqnno 1"/>
  <p:tag name="FILENAME" val="TP_tmp"/>
  <p:tag name="ORIGWIDTH" val="12"/>
  <p:tag name="PICTUREFILESIZE" val="1282"/>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fff(x,y,t)  template Kay111  env TPENV2  fore 0  back 16777215  eqnno 1"/>
  <p:tag name="FILENAME" val="TP_tmp"/>
  <p:tag name="ORIGWIDTH" val="30"/>
  <p:tag name="PICTUREFILESIZE" val="3015"/>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fff(x,y,t) =&#10;\begin{pmatrix}&#10;f(x,y,t)\\&#10;g(x,y,t)\\&#10;h(x,y,t)&#10;\end{pmatrix}  template Kay111  env TPENV1  fore 0  back 16777215  eqnno 1"/>
  <p:tag name="FILENAME" val="TP_tmp"/>
  <p:tag name="ORIGWIDTH" val="91"/>
  <p:tag name="PICTUREFILESIZE" val="15569"/>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fff(x,y,t) = (\nabla u)^T \times (\nabla v)^T =&#10;\begin{pmatrix}&#10;  \det(\vv_y,\vv_t) \\&#10;  \det(\vv_t,\vv_x) \\&#10;  \det(\vv_x,\vv_y)&#10;\end{pmatrix}  template Kay111  env TPENV1  fore 0  back 16777215  eqnno 1"/>
  <p:tag name="FILENAME" val="TP_tmp"/>
  <p:tag name="ORIGWIDTH" val="172"/>
  <p:tag name="PICTUREFILESIZE" val="23103"/>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x  template Kay111  env TPENV2  fore 0  back 16777215  eqnno 1"/>
  <p:tag name="FILENAME" val="TP_tmp"/>
  <p:tag name="ORIGWIDTH" val="5"/>
  <p:tag name="PICTUREFILESIZE" val="70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y  template Kay111  env TPENV2  fore 0  back 16777215  eqnno 1"/>
  <p:tag name="FILENAME" val="TP_tmp"/>
  <p:tag name="ORIGWIDTH" val="5"/>
  <p:tag name="PICTUREFILESIZE" val="843"/>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t  template Kay111  env TPENV2  fore 0  back 16777215  eqnno 1"/>
  <p:tag name="FILENAME" val="TP_tmp"/>
  <p:tag name="ORIGWIDTH" val="3"/>
  <p:tag name="PICTUREFILESIZE" val="586"/>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t) =&#10;\begin{pmatrix}&#10;u(x,y,t)\\&#10;v(x,y,t)&#10;\end{pmatrix}  template Kay111  env TPENV1  fore 0  back 16777215  eqnno 1"/>
  <p:tag name="FILENAME" val="TP_tmp"/>
  <p:tag name="ORIGWIDTH" val="90"/>
  <p:tag name="PICTUREFILESIZE" val="11571"/>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t_i  template Kay111  env TPENV2  fore 0  back 16777215  eqnno 1"/>
  <p:tag name="FILENAME" val="TP_tmp"/>
  <p:tag name="ORIGWIDTH" val="5"/>
  <p:tag name="PICTUREFILESIZE" val="884"/>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text{tangent curve of } \fff  template Kay111  env TPENV2  fore 0  back 16777215  eqnno 1"/>
  <p:tag name="FILENAME" val="TP_tmp"/>
  <p:tag name="ORIGWIDTH" val="72"/>
  <p:tag name="PICTUREFILESIZE" val="4945"/>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x  template Kay111  env TPENV2  fore 0  back 16777215  eqnno 1"/>
  <p:tag name="FILENAME" val="TP_tmp"/>
  <p:tag name="ORIGWIDTH" val="5"/>
  <p:tag name="PICTUREFILESIZE" val="707"/>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y  template Kay111  env TPENV2  fore 0  back 16777215  eqnno 1"/>
  <p:tag name="FILENAME" val="TP_tmp"/>
  <p:tag name="ORIGWIDTH" val="5"/>
  <p:tag name="PICTUREFILESIZE" val="843"/>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t  template Kay111  env TPENV2  fore 0  back 16777215  eqnno 1"/>
  <p:tag name="FILENAME" val="TP_tmp"/>
  <p:tag name="ORIGWIDTH" val="3"/>
  <p:tag name="PICTUREFILESIZE" val="586"/>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t_i  template Kay111  env TPENV2  fore 0  back 16777215  eqnno 1"/>
  <p:tag name="FILENAME" val="TP_tmp"/>
  <p:tag name="ORIGWIDTH" val="5"/>
  <p:tag name="PICTUREFILESIZE" val="884"/>
</p:tagLst>
</file>

<file path=ppt/tags/tag36.xml><?xml version="1.0" encoding="utf-8"?>
<p:tagLst xmlns:a="http://schemas.openxmlformats.org/drawingml/2006/main" xmlns:r="http://schemas.openxmlformats.org/officeDocument/2006/relationships" xmlns:p="http://schemas.openxmlformats.org/presentationml/2006/main">
  <p:tag name="TEXPOINT" val="template"/>
  <p:tag name="SOURCE" val="TPT1  equation \text{tangent curve of } \fff  template Kay111  env TPENV2  fore 0  back 16777215  eqnno 1"/>
  <p:tag name="FILENAME" val="TP_tmp"/>
  <p:tag name="ORIGWIDTH" val="72"/>
  <p:tag name="PICTUREFILESIZE" val="4945"/>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v =&#10;\begin{pmatrix}&#10;0\\&#10;0&#10;\end{pmatrix}  template Kay111  env TPENV2  fore 0  back 16777215  eqnno 1"/>
  <p:tag name="FILENAME" val="TP_tmp"/>
  <p:tag name="ORIGWIDTH" val="35"/>
  <p:tag name="PICTUREFILESIZE" val="4375"/>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v \neq&#10;\begin{pmatrix}&#10;0\\&#10;0&#10;\end{pmatrix}  template Kay111  env TPENV2  fore 0  back 16777215  eqnno 1"/>
  <p:tag name="FILENAME" val="TP_tmp"/>
  <p:tag name="ORIGWIDTH" val="35"/>
  <p:tag name="PICTUREFILESIZE" val="4814"/>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fff(x,y,t) = (\nabla u)^T \times (\nabla v)^T =&#10;\begin{pmatrix}&#10;  \det(\vv_y,\vv_t) \\&#10;  \det(\vv_t,\vv_x) \\&#10;  \det(\vv_x,\vv_y)&#10;\end{pmatrix}  template Kay111  env TPENV1  fore 0  back 16777215  eqnno 1"/>
  <p:tag name="FILENAME" val="TP_tmp"/>
  <p:tag name="ORIGWIDTH" val="172"/>
  <p:tag name="PICTUREFILESIZE" val="23103"/>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fff(x,y,t) =&#10;\begin{pmatrix}&#10;f(x,y,t)\\&#10;g(x,y,t)\\&#10;h(x,y,t)&#10;\end{pmatrix}  template Kay111  env TPENV1  fore 0  back 16777215  eqnno 1"/>
  <p:tag name="FILENAME" val="TP_tmp"/>
  <p:tag name="ORIGWIDTH" val="91"/>
  <p:tag name="PICTUREFILESIZE" val="15569"/>
</p:tagLst>
</file>

<file path=ppt/tags/tag40.xml><?xml version="1.0" encoding="utf-8"?>
<p:tagLst xmlns:a="http://schemas.openxmlformats.org/drawingml/2006/main" xmlns:r="http://schemas.openxmlformats.org/officeDocument/2006/relationships" xmlns:p="http://schemas.openxmlformats.org/presentationml/2006/main">
  <p:tag name="TEXPOINT" val="template"/>
  <p:tag name="SOURCE" val="TPT1  equation \vv = \fn \ \ \Rightarrow \ \ \ggg = \fn  template Kay111  env TPENV2  fore 0  back 16777215  eqnno 1"/>
  <p:tag name="FILENAME" val="TP_tmp"/>
  <p:tag name="ORIGWIDTH" val="69"/>
  <p:tag name="PICTUREFILESIZE" val="318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ggg = \frac{\ff}{\|\ff\|} \times&#10;\begin{pmatrix}&#10;\det(\vv, \vv_x) \\&#10;\det(\vv, \vv_y) \\&#10;\det(\vv, \vv_t)&#10;\end{pmatrix}  template Kay111  env TPENV2  fore 0  back 16777215  eqnno 1"/>
  <p:tag name="FILENAME" val="TP_tmp"/>
  <p:tag name="ORIGWIDTH" val="96"/>
  <p:tag name="PICTUREFILESIZE" val="15571"/>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fff(x,y,t) = (\nabla u)^T \times (\nabla v)^T  template Kay111  env TPENV2  fore 0  back 16777215  eqnno 1"/>
  <p:tag name="FILENAME" val="TP_tmp"/>
  <p:tag name="ORIGWIDTH" val="103"/>
  <p:tag name="PICTUREFILESIZE" val="7507"/>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hh = \ff + \alpha \; \ggg  template Kay111  env TPENV2  fore 0  back 16777215  eqnno 1"/>
  <p:tag name="FILENAME" val="TP_tmp"/>
  <p:tag name="ORIGWIDTH" val="47"/>
  <p:tag name="PICTUREFILESIZE" val="2666"/>
</p:tagLst>
</file>

<file path=ppt/tags/tag44.xml><?xml version="1.0" encoding="utf-8"?>
<p:tagLst xmlns:a="http://schemas.openxmlformats.org/drawingml/2006/main" xmlns:r="http://schemas.openxmlformats.org/officeDocument/2006/relationships" xmlns:p="http://schemas.openxmlformats.org/presentationml/2006/main">
  <p:tag name="TEXPOINT" val="template"/>
  <p:tag name="SOURCE" val="TPT1  equation \alpha = k + \frac{s_\ff}{2} &#10;        + \frac{Re\left(\sqrt{s_\ff^2 -  4 \, p_\ff}\right)}{2}  template Kay111  env TPENV2  fore 0  back 16777215  eqnno 1"/>
  <p:tag name="FILENAME" val="TP_tmp"/>
  <p:tag name="ORIGWIDTH" val="123"/>
  <p:tag name="PICTUREFILESIZE" val="11660"/>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v = \fn  template Kay111  env TPENV2  fore 0  back 16777215  eqnno 1"/>
  <p:tag name="FILENAME" val="TP_tmp"/>
  <p:tag name="ORIGWIDTH" val="23"/>
  <p:tag name="PICTUREFILESIZE" val="1420"/>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t) = \frac{9}{10}&#10;    \begin{pmatrix}&#10;  \left((x-1)^2+y^2+t^2-2\right) \left(\frac{9}{10} \sin\left(\frac{10 \,\beta_1\, t}{9}\right)+1\right) \\&#10;  \left((x+1)^2+y^2+t^2-2\right) \left(\frac{9}{10} \sin\left(\frac{10 \,\beta_2\, t}{9}\right)+1\right)\\&#10;    \end{pmatrix}  template Kay111  env TPENV2  fore 0  back 16777215  eqnno 1"/>
  <p:tag name="FILENAME" val="TP_tmp"/>
  <p:tag name="ORIGWIDTH" val="252"/>
  <p:tag name="PICTUREFILESIZE" val="34021"/>
</p:tagLst>
</file>

<file path=ppt/tags/tag47.xml><?xml version="1.0" encoding="utf-8"?>
<p:tagLst xmlns:a="http://schemas.openxmlformats.org/drawingml/2006/main" xmlns:r="http://schemas.openxmlformats.org/officeDocument/2006/relationships" xmlns:p="http://schemas.openxmlformats.org/presentationml/2006/main">
  <p:tag name="TEXPOINT" val="template"/>
  <p:tag name="SOURCE" val="TPT1  equation \beta_1 = 10\\&#10;\beta_2 = 12  template Kay111  env TPENV3  fore 0  back 16777215  eqnno 2"/>
  <p:tag name="FILENAME" val="TP_tmp"/>
  <p:tag name="ORIGWIDTH" val="33"/>
  <p:tag name="PICTUREFILESIZE" val="4931"/>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t) =&#10;\begin{pmatrix}&#10;u(x,y,t)\\&#10;v(x,y,t)&#10;\end{pmatrix}  template TPT1  env TPENV1  fore 0  back 16777215  eqnno 1"/>
  <p:tag name="FILENAME" val="TP_tmp"/>
  <p:tag name="ORIGWIDTH" val="101"/>
  <p:tag name="PICTUREFILESIZE" val="11651"/>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fff(x,y,t)&#10;=&#10;\begin{pmatrix}&#10;  \det(\vv_y,\vv_t) \\&#10;  \det(\vv_t,\vv_x) \\&#10;  \det(\vv_x,\vv_y) \\&#10;\end{pmatrix}  template TPT1  env TPENV1  fore 0  back 16777215  eqnno 1"/>
  <p:tag name="FILENAME" val="TP_tmp"/>
  <p:tag name="ORIGWIDTH" val="112"/>
  <p:tag name="PICTUREFILESIZE" val="18164"/>
</p:tagLst>
</file>

<file path=ppt/tags/tag5.xml><?xml version="1.0" encoding="utf-8"?>
<p:tagLst xmlns:a="http://schemas.openxmlformats.org/drawingml/2006/main" xmlns:r="http://schemas.openxmlformats.org/officeDocument/2006/relationships" xmlns:p="http://schemas.openxmlformats.org/presentationml/2006/main">
  <p:tag name="TEXPOINT" val="template"/>
  <p:tag name="SOURCE" val="TPT1  equation \xx  template Kay111  env TPENV2  fore 0  back 16777215  eqnno 1"/>
  <p:tag name="FILENAME" val="TP_tmp"/>
  <p:tag name="ORIGWIDTH" val="5"/>
  <p:tag name="PICTUREFILESIZE" val="693"/>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vv(\xx_0) = \fn \quad \text{with} \quad \vv(\xx_0 \pm \pmb{\epsilon}) \neq \fn  template TPT1  env TPENV1  fore 0  back 16777215  eqnno 1"/>
  <p:tag name="FILENAME" val="TP_tmp"/>
  <p:tag name="ORIGWIDTH" val="143"/>
  <p:tag name="PICTUREFILESIZE" val="8689"/>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fff(\xx)  template Kay111  env TPENV2  fore 0  back 16777215  eqnno 1"/>
  <p:tag name="FILENAME" val="TP_tmp"/>
  <p:tag name="ORIGWIDTH" val="16"/>
  <p:tag name="PICTUREFILESIZE" val="1884"/>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t) =&#10;\begin{pmatrix}&#10;u(x,y,t)\\&#10;v(x,y,t)&#10;\end{pmatrix}  template Kay111  env TPENV1  fore 0  back 16777215  eqnno 1"/>
  <p:tag name="FILENAME" val="TP_tmp"/>
  <p:tag name="ORIGWIDTH" val="90"/>
  <p:tag name="PICTUREFILESIZE" val="11571"/>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v(x,y,t) =&#10;\begin{pmatrix}&#10;u(x,y,t)\\&#10;v(x,y,t)&#10;\end{pmatrix}  template TPT1  env TPENV1  fore 0  back 16777215  eqnno 1"/>
  <p:tag name="FILENAME" val="TP_tmp"/>
  <p:tag name="ORIGWIDTH" val="101"/>
  <p:tag name="PICTUREFILESIZE" val="11651"/>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fff(x,y,t)&#10;=&#10;\begin{pmatrix}&#10;  \det(\vv_y,\vv_t) \\&#10;  \det(\vv_t,\vv_x) \\&#10;  \det(\vv_x,\vv_y) \\&#10;\end{pmatrix}  template TPT1  env TPENV1  fore 0  back 16777215  eqnno 1"/>
  <p:tag name="FILENAME" val="TP_tmp"/>
  <p:tag name="ORIGWIDTH" val="112"/>
  <p:tag name="PICTUREFILESIZE" val="18164"/>
</p:tagLst>
</file>

<file path=ppt/theme/theme1.xml><?xml version="1.0" encoding="utf-8"?>
<a:theme xmlns:a="http://schemas.openxmlformats.org/drawingml/2006/main" name="LectureTemplate">
  <a:themeElements>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uto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Tutoria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Tutorial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Tutorial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Tutoria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Tutoria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Tutorial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Template>
  <TotalTime>186</TotalTime>
  <Words>4014</Words>
  <Application>Microsoft Office PowerPoint</Application>
  <PresentationFormat>On-screen Show (4:3)</PresentationFormat>
  <Paragraphs>720</Paragraphs>
  <Slides>89</Slides>
  <Notes>18</Notes>
  <HiddenSlides>0</HiddenSlides>
  <MMClips>21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8" baseType="lpstr">
      <vt:lpstr>Arial</vt:lpstr>
      <vt:lpstr>Wingdings</vt:lpstr>
      <vt:lpstr>Tahoma</vt:lpstr>
      <vt:lpstr>Times New Roman</vt:lpstr>
      <vt:lpstr>ZapfDingbats</vt:lpstr>
      <vt:lpstr>Calibri</vt:lpstr>
      <vt:lpstr>Symbol</vt:lpstr>
      <vt:lpstr>LectureTemplate</vt:lpstr>
      <vt:lpstr>CorelDRAW</vt:lpstr>
      <vt:lpstr>Feature-based Methods</vt:lpstr>
      <vt:lpstr>Feature-based Visualization</vt:lpstr>
      <vt:lpstr>Last Lecture</vt:lpstr>
      <vt:lpstr>PowerPoint Presentation</vt:lpstr>
      <vt:lpstr>PowerPoint Presentation</vt:lpstr>
      <vt:lpstr>Feature-based Visualization</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Flow Visualization: Problems and Concepts</vt:lpstr>
      <vt:lpstr>PowerPoint Presentation</vt:lpstr>
      <vt:lpstr>PowerPoint Presentation</vt:lpstr>
      <vt:lpstr>Unified Feature Extraction Architecture</vt:lpstr>
      <vt:lpstr>Unified Feature Extraction Architecture</vt:lpstr>
      <vt:lpstr>Unified Feature Extraction Architecture</vt:lpstr>
      <vt:lpstr>PowerPoint Presentation</vt:lpstr>
      <vt:lpstr>Finding Zeros</vt:lpstr>
      <vt:lpstr>Change-of-Sign Test</vt:lpstr>
      <vt:lpstr>Change-of-Sign Test</vt:lpstr>
      <vt:lpstr>Unified Feature Extraction Architecture</vt:lpstr>
      <vt:lpstr>PowerPoint Presentation</vt:lpstr>
      <vt:lpstr>Stream Objects: Convergence / Divergence</vt:lpstr>
      <vt:lpstr>PowerPoint Presentation</vt:lpstr>
      <vt:lpstr>Unified Feature Extraction Architecture</vt:lpstr>
      <vt:lpstr>Feature Flow Fields (FFF)</vt:lpstr>
      <vt:lpstr>Concept of Feature Flow Fields</vt:lpstr>
      <vt:lpstr>Selected Work on Feature Flow Fields</vt:lpstr>
      <vt:lpstr>Tracking Critical Points in 2D</vt:lpstr>
      <vt:lpstr>Tracking Critical Points in 2D</vt:lpstr>
      <vt:lpstr>Tracking Critical Points in 2D</vt:lpstr>
      <vt:lpstr>PowerPoint Presentation</vt:lpstr>
      <vt:lpstr>PowerPoint Presentation</vt:lpstr>
      <vt:lpstr>Contributions</vt:lpstr>
      <vt:lpstr>PowerPoint Presentation</vt:lpstr>
      <vt:lpstr>Original Definition of FFF for Tracking Critical Points</vt:lpstr>
      <vt:lpstr>Original Definition of FFF for Tracking Critical Points</vt:lpstr>
      <vt:lpstr>Original Definition of FFF for Tracking Critical Points</vt:lpstr>
      <vt:lpstr>Stable Definition of FFF for Tracking Critical Points</vt:lpstr>
      <vt:lpstr>Stable Definition of FFF for Tracking Critical Points</vt:lpstr>
      <vt:lpstr>PowerPoint Presentation</vt:lpstr>
      <vt:lpstr>PowerPoint Presentation</vt:lpstr>
      <vt:lpstr>PowerPoint Presentation</vt:lpstr>
      <vt:lpstr>Tracking Critical Points in 2D</vt:lpstr>
      <vt:lpstr>Tracking Critical Points in 2D</vt:lpstr>
      <vt:lpstr>Tracking Critical Points in 2D</vt:lpstr>
      <vt:lpstr>PowerPoint Presentation</vt:lpstr>
      <vt:lpstr>Unified Feature Extraction Architecture</vt:lpstr>
      <vt:lpstr>PowerPoint Presentation</vt:lpstr>
      <vt:lpstr>Connectors as intersection of stream objects </vt:lpstr>
      <vt:lpstr>Unified Feature Extraction Architecture</vt:lpstr>
      <vt:lpstr>Intersecting Stream Objects</vt:lpstr>
      <vt:lpstr>Intersecting Stream Objects</vt:lpstr>
      <vt:lpstr>PowerPoint Presentation</vt:lpstr>
      <vt:lpstr>Extraction of Closed Stream Lines</vt:lpstr>
      <vt:lpstr>PowerPoint Presentation</vt:lpstr>
      <vt:lpstr>Extraction of Closed Stream Lines</vt:lpstr>
      <vt:lpstr>Extraction of Closed Stream Lines</vt:lpstr>
      <vt:lpstr>Extraction of Closed Stream Lines</vt:lpstr>
      <vt:lpstr>Extraction of Closed Stream Lines</vt:lpstr>
      <vt:lpstr>Tracking of Closed Stream Lines</vt:lpstr>
      <vt:lpstr>Tracking of Closed Stream Lines</vt:lpstr>
      <vt:lpstr>PowerPoint Presentation</vt:lpstr>
      <vt:lpstr>Cavity</vt:lpstr>
      <vt:lpstr>UFEA: Other features</vt:lpstr>
      <vt:lpstr>PowerPoint Presentation</vt:lpstr>
      <vt:lpstr>PowerPoint Presentation</vt:lpstr>
      <vt:lpstr>Discussion Topology</vt:lpstr>
      <vt:lpstr>Discussion: Complexity</vt:lpstr>
      <vt:lpstr>PowerPoint Presentation</vt:lpstr>
      <vt:lpstr>Discussion: Path lines and Galilean Invariance</vt:lpstr>
      <vt:lpstr>Feature-based Methods</vt:lpstr>
      <vt:lpstr>Extremal structures of a 1D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Discrete Morse Theory</vt:lpstr>
      <vt:lpstr>Discrete Morse Theory</vt:lpstr>
      <vt:lpstr>Oversegmentation &amp; Topological Simplification</vt:lpstr>
      <vt:lpstr>Persistence of a 1D function</vt:lpstr>
      <vt:lpstr>Summary Discrete Scalar Topology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Visualisierung und Datenanalyse</dc:creator>
  <cp:lastModifiedBy>Tino Weinkauf</cp:lastModifiedBy>
  <cp:revision>736</cp:revision>
  <cp:lastPrinted>1601-01-01T00:00:00Z</cp:lastPrinted>
  <dcterms:created xsi:type="dcterms:W3CDTF">2008-10-15T13:27:40Z</dcterms:created>
  <dcterms:modified xsi:type="dcterms:W3CDTF">2017-10-09T06:28:45Z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